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BFA67-1051-48CA-9BAC-8460070BABA6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928D5-C35C-4567-B803-53FAF58055F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146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E983E-C9BF-4984-A281-CAB74B9BDB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8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688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655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046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695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352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419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371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99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657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980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053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4CA35-9EEB-43E7-A28E-90443B953CDB}" type="datetimeFigureOut">
              <a:rPr lang="en-MY" smtClean="0"/>
              <a:t>25/4/2021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385C-7D3B-4740-84FA-96059F374F5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33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337199" y="1466849"/>
          <a:ext cx="4720700" cy="44481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72070">
                  <a:extLst>
                    <a:ext uri="{9D8B030D-6E8A-4147-A177-3AD203B41FA5}">
                      <a16:colId xmlns:a16="http://schemas.microsoft.com/office/drawing/2014/main" val="582165206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2079576967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1396848426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2379528928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2125314280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1129475933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326366222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682940654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2181482940"/>
                    </a:ext>
                  </a:extLst>
                </a:gridCol>
                <a:gridCol w="472070">
                  <a:extLst>
                    <a:ext uri="{9D8B030D-6E8A-4147-A177-3AD203B41FA5}">
                      <a16:colId xmlns:a16="http://schemas.microsoft.com/office/drawing/2014/main" val="26962474"/>
                    </a:ext>
                  </a:extLst>
                </a:gridCol>
              </a:tblGrid>
              <a:tr h="4448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717964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569526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87056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022837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222998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39927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14604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88232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494302"/>
                  </a:ext>
                </a:extLst>
              </a:tr>
              <a:tr h="4448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90439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337199" y="5910263"/>
            <a:ext cx="4720699" cy="3143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Impact" panose="020B0806030902050204" pitchFamily="34" charset="0"/>
              </a:rPr>
              <a:t>Interest</a:t>
            </a: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01190" y="1457321"/>
            <a:ext cx="336009" cy="44434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latin typeface="Impact" panose="020B0806030902050204" pitchFamily="34" charset="0"/>
              </a:rPr>
              <a:t>Power</a:t>
            </a:r>
            <a:endParaRPr lang="en-GB" dirty="0"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5810" y="250195"/>
            <a:ext cx="62231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STAKEHOLDER ANALYSIS</a:t>
            </a:r>
          </a:p>
          <a:p>
            <a:pPr algn="ctr"/>
            <a:r>
              <a:rPr lang="en-GB" sz="32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POWER VS INTEREST MATRIX</a:t>
            </a:r>
            <a:endParaRPr lang="en-GB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38331" y="1649220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48429" y="2161171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3969044" y="3546737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38077" y="2659069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33815" y="3106088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55772" y="3546737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8" name="Oval 27"/>
          <p:cNvSpPr/>
          <p:nvPr/>
        </p:nvSpPr>
        <p:spPr>
          <a:xfrm>
            <a:off x="4145256" y="4190779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96004" y="3059125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Oval 29"/>
          <p:cNvSpPr/>
          <p:nvPr/>
        </p:nvSpPr>
        <p:spPr>
          <a:xfrm>
            <a:off x="3515569" y="4752590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55772" y="2000732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926242" y="1476381"/>
          <a:ext cx="3799876" cy="475488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595008">
                  <a:extLst>
                    <a:ext uri="{9D8B030D-6E8A-4147-A177-3AD203B41FA5}">
                      <a16:colId xmlns:a16="http://schemas.microsoft.com/office/drawing/2014/main" val="3800053056"/>
                    </a:ext>
                  </a:extLst>
                </a:gridCol>
                <a:gridCol w="3204868">
                  <a:extLst>
                    <a:ext uri="{9D8B030D-6E8A-4147-A177-3AD203B41FA5}">
                      <a16:colId xmlns:a16="http://schemas.microsoft.com/office/drawing/2014/main" val="2567142051"/>
                    </a:ext>
                  </a:extLst>
                </a:gridCol>
              </a:tblGrid>
              <a:tr h="3606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Role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104812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Sponsor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02243893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Director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8987211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Subject Matter Expert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19821635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Solution Architect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20247441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 Manager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570809031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 Analyst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06226428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System Analyst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19101635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Programmers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11677754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 Lead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3474599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r>
                        <a:rPr lang="en-GB" baseline="0" dirty="0" smtClean="0"/>
                        <a:t> Engineer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64834066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Helpdesk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97557100"/>
                  </a:ext>
                </a:extLst>
              </a:tr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User</a:t>
                      </a:r>
                      <a:endParaRPr lang="en-GB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2714545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88196" y="47335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>
            <a:off x="4260308" y="5947146"/>
            <a:ext cx="293145" cy="2571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flipH="1">
            <a:off x="2785810" y="5948362"/>
            <a:ext cx="336008" cy="2571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Up Arrow 36"/>
          <p:cNvSpPr/>
          <p:nvPr/>
        </p:nvSpPr>
        <p:spPr>
          <a:xfrm>
            <a:off x="1043236" y="2895600"/>
            <a:ext cx="246585" cy="295275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Up Arrow 37"/>
          <p:cNvSpPr/>
          <p:nvPr/>
        </p:nvSpPr>
        <p:spPr>
          <a:xfrm flipV="1">
            <a:off x="1022009" y="4133850"/>
            <a:ext cx="246585" cy="295275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306297" y="5879158"/>
            <a:ext cx="69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03627" y="5888791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35695" y="1530937"/>
            <a:ext cx="461665" cy="60388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23993" y="5297217"/>
            <a:ext cx="461665" cy="48506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0502" y="4603397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KEEP INFORMED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07652" y="2389380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KEEP SATISFIED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75144" y="4604727"/>
            <a:ext cx="114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MONITOR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2502" y="2396904"/>
            <a:ext cx="1917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MANAGE CLOSELY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766556" y="4163037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23891" y="41498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4757274" y="4019329"/>
            <a:ext cx="352425" cy="342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134" y="39983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6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24950" y="1508969"/>
          <a:ext cx="11203544" cy="46988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79511">
                  <a:extLst>
                    <a:ext uri="{9D8B030D-6E8A-4147-A177-3AD203B41FA5}">
                      <a16:colId xmlns:a16="http://schemas.microsoft.com/office/drawing/2014/main" val="388931514"/>
                    </a:ext>
                  </a:extLst>
                </a:gridCol>
                <a:gridCol w="1242391">
                  <a:extLst>
                    <a:ext uri="{9D8B030D-6E8A-4147-A177-3AD203B41FA5}">
                      <a16:colId xmlns:a16="http://schemas.microsoft.com/office/drawing/2014/main" val="1952021336"/>
                    </a:ext>
                  </a:extLst>
                </a:gridCol>
                <a:gridCol w="1470991">
                  <a:extLst>
                    <a:ext uri="{9D8B030D-6E8A-4147-A177-3AD203B41FA5}">
                      <a16:colId xmlns:a16="http://schemas.microsoft.com/office/drawing/2014/main" val="1696579036"/>
                    </a:ext>
                  </a:extLst>
                </a:gridCol>
                <a:gridCol w="1331844">
                  <a:extLst>
                    <a:ext uri="{9D8B030D-6E8A-4147-A177-3AD203B41FA5}">
                      <a16:colId xmlns:a16="http://schemas.microsoft.com/office/drawing/2014/main" val="14505518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50417200"/>
                    </a:ext>
                  </a:extLst>
                </a:gridCol>
                <a:gridCol w="1361661">
                  <a:extLst>
                    <a:ext uri="{9D8B030D-6E8A-4147-A177-3AD203B41FA5}">
                      <a16:colId xmlns:a16="http://schemas.microsoft.com/office/drawing/2014/main" val="2936092140"/>
                    </a:ext>
                  </a:extLst>
                </a:gridCol>
                <a:gridCol w="2126974">
                  <a:extLst>
                    <a:ext uri="{9D8B030D-6E8A-4147-A177-3AD203B41FA5}">
                      <a16:colId xmlns:a16="http://schemas.microsoft.com/office/drawing/2014/main" val="1879490591"/>
                    </a:ext>
                  </a:extLst>
                </a:gridCol>
                <a:gridCol w="1818572">
                  <a:extLst>
                    <a:ext uri="{9D8B030D-6E8A-4147-A177-3AD203B41FA5}">
                      <a16:colId xmlns:a16="http://schemas.microsoft.com/office/drawing/2014/main" val="1340936839"/>
                    </a:ext>
                  </a:extLst>
                </a:gridCol>
              </a:tblGrid>
              <a:tr h="3548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ID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Name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Title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Role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Power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Interest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Expectations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Concerns</a:t>
                      </a:r>
                      <a:endParaRPr lang="en-GB" sz="1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742530498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John</a:t>
                      </a:r>
                      <a:r>
                        <a:rPr lang="en-GB" sz="1400" baseline="0" dirty="0" smtClean="0"/>
                        <a:t> Hall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VP of Finance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Project Sponsor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Project to be delivered on time and within</a:t>
                      </a:r>
                      <a:r>
                        <a:rPr lang="en-GB" sz="1400" baseline="0" dirty="0" smtClean="0"/>
                        <a:t> budget</a:t>
                      </a:r>
                      <a:endParaRPr lang="en-GB" sz="1400" dirty="0" smtClean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Management</a:t>
                      </a:r>
                      <a:r>
                        <a:rPr lang="en-GB" sz="1400" baseline="0" dirty="0" smtClean="0"/>
                        <a:t> dashboard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39550800"/>
                  </a:ext>
                </a:extLst>
              </a:tr>
              <a:tr h="50271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Mary Anne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Finance Manager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Subject Matter Expert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Complete 6 core modules</a:t>
                      </a:r>
                    </a:p>
                    <a:p>
                      <a:r>
                        <a:rPr lang="en-GB" sz="1400" dirty="0" smtClean="0"/>
                        <a:t>and 28 key features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Analytics</a:t>
                      </a:r>
                      <a:r>
                        <a:rPr lang="en-GB" sz="1400" baseline="0" dirty="0" smtClean="0"/>
                        <a:t> and big data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8781525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Francis Doe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Business Analyst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Project Team</a:t>
                      </a:r>
                    </a:p>
                    <a:p>
                      <a:r>
                        <a:rPr lang="en-GB" sz="1400" dirty="0" smtClean="0"/>
                        <a:t>Member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Gather complete requirements for 3  core modules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Key User Cooperation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98845042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81295823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66637168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86873144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33455674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269059478"/>
                  </a:ext>
                </a:extLst>
              </a:tr>
              <a:tr h="3349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56617337"/>
                  </a:ext>
                </a:extLst>
              </a:tr>
              <a:tr h="40338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7172114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/>
                      <a:endParaRPr lang="en-GB" sz="200" dirty="0" smtClean="0"/>
                    </a:p>
                    <a:p>
                      <a:pPr algn="ctr"/>
                      <a:endParaRPr lang="en-GB" sz="2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9581926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1908" y="462722"/>
            <a:ext cx="7928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STAKEHOLDER ANALYSIS</a:t>
            </a:r>
            <a:endParaRPr lang="en-GB" sz="48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000045" y="2001709"/>
            <a:ext cx="1230708" cy="218541"/>
            <a:chOff x="5000045" y="2049334"/>
            <a:chExt cx="1230708" cy="218541"/>
          </a:xfrm>
        </p:grpSpPr>
        <p:sp>
          <p:nvSpPr>
            <p:cNvPr id="6" name="Oval 5"/>
            <p:cNvSpPr/>
            <p:nvPr/>
          </p:nvSpPr>
          <p:spPr>
            <a:xfrm>
              <a:off x="5000045" y="2049334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253089" y="2052215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498464" y="2049340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752465" y="2049340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6006466" y="2049334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70073" y="2001709"/>
            <a:ext cx="1220872" cy="218541"/>
            <a:chOff x="6666771" y="2400697"/>
            <a:chExt cx="1220872" cy="218541"/>
          </a:xfrm>
        </p:grpSpPr>
        <p:sp>
          <p:nvSpPr>
            <p:cNvPr id="21" name="Oval 20"/>
            <p:cNvSpPr/>
            <p:nvPr/>
          </p:nvSpPr>
          <p:spPr>
            <a:xfrm>
              <a:off x="7663356" y="2400703"/>
              <a:ext cx="224287" cy="2156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6666771" y="2400697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6919815" y="2403578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7165190" y="2400703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7419191" y="2400703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95253" y="2539299"/>
            <a:ext cx="1230708" cy="218541"/>
            <a:chOff x="4995253" y="2577399"/>
            <a:chExt cx="1230708" cy="218541"/>
          </a:xfrm>
        </p:grpSpPr>
        <p:sp>
          <p:nvSpPr>
            <p:cNvPr id="34" name="Oval 33"/>
            <p:cNvSpPr/>
            <p:nvPr/>
          </p:nvSpPr>
          <p:spPr>
            <a:xfrm>
              <a:off x="4995253" y="2577399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5248297" y="2580280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5493672" y="2577405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5747673" y="2577405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6001674" y="2577399"/>
              <a:ext cx="224287" cy="2156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70073" y="2539299"/>
            <a:ext cx="1220872" cy="218541"/>
            <a:chOff x="6370073" y="2577399"/>
            <a:chExt cx="1220872" cy="218541"/>
          </a:xfrm>
        </p:grpSpPr>
        <p:sp>
          <p:nvSpPr>
            <p:cNvPr id="40" name="Oval 39"/>
            <p:cNvSpPr/>
            <p:nvPr/>
          </p:nvSpPr>
          <p:spPr>
            <a:xfrm>
              <a:off x="7366658" y="2577405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6370073" y="2577399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6623117" y="2580280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6868492" y="2577405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7112554" y="2577405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03545" y="3038683"/>
            <a:ext cx="1230708" cy="218541"/>
            <a:chOff x="4995253" y="2577399"/>
            <a:chExt cx="1230708" cy="218541"/>
          </a:xfrm>
        </p:grpSpPr>
        <p:sp>
          <p:nvSpPr>
            <p:cNvPr id="33" name="Oval 32"/>
            <p:cNvSpPr/>
            <p:nvPr/>
          </p:nvSpPr>
          <p:spPr>
            <a:xfrm>
              <a:off x="4995253" y="2577399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5248297" y="2580280"/>
              <a:ext cx="224287" cy="215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493672" y="2577405"/>
              <a:ext cx="224287" cy="2156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5747673" y="2577405"/>
              <a:ext cx="224287" cy="2156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6001674" y="2577399"/>
              <a:ext cx="224287" cy="2156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370073" y="3041066"/>
            <a:ext cx="1220872" cy="218541"/>
            <a:chOff x="6370073" y="2577399"/>
            <a:chExt cx="1220872" cy="218541"/>
          </a:xfrm>
        </p:grpSpPr>
        <p:sp>
          <p:nvSpPr>
            <p:cNvPr id="49" name="Oval 48"/>
            <p:cNvSpPr/>
            <p:nvPr/>
          </p:nvSpPr>
          <p:spPr>
            <a:xfrm>
              <a:off x="7366658" y="2577405"/>
              <a:ext cx="224287" cy="21566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6370073" y="2577399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6623117" y="2580280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6868492" y="2577405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7112554" y="2577405"/>
              <a:ext cx="224287" cy="21566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951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87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Segoe UI Black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Amrun</dc:creator>
  <cp:lastModifiedBy>Amrun</cp:lastModifiedBy>
  <cp:revision>1</cp:revision>
  <dcterms:created xsi:type="dcterms:W3CDTF">2021-04-25T15:32:58Z</dcterms:created>
  <dcterms:modified xsi:type="dcterms:W3CDTF">2021-04-25T15:33:07Z</dcterms:modified>
</cp:coreProperties>
</file>