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BFA67-1051-48CA-9BAC-8460070BABA6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928D5-C35C-4567-B803-53FAF58055F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11466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E983E-C9BF-4984-A281-CAB74B9BDB6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8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A35-9EEB-43E7-A28E-90443B953CDB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385C-7D3B-4740-84FA-96059F374F5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96886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A35-9EEB-43E7-A28E-90443B953CDB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385C-7D3B-4740-84FA-96059F374F5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6655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A35-9EEB-43E7-A28E-90443B953CDB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385C-7D3B-4740-84FA-96059F374F5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60466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A35-9EEB-43E7-A28E-90443B953CDB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385C-7D3B-4740-84FA-96059F374F5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4695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A35-9EEB-43E7-A28E-90443B953CDB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385C-7D3B-4740-84FA-96059F374F5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23526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A35-9EEB-43E7-A28E-90443B953CDB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385C-7D3B-4740-84FA-96059F374F5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0419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A35-9EEB-43E7-A28E-90443B953CDB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385C-7D3B-4740-84FA-96059F374F5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03717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A35-9EEB-43E7-A28E-90443B953CDB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385C-7D3B-4740-84FA-96059F374F5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19979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A35-9EEB-43E7-A28E-90443B953CDB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385C-7D3B-4740-84FA-96059F374F5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7657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A35-9EEB-43E7-A28E-90443B953CDB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385C-7D3B-4740-84FA-96059F374F5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4980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A35-9EEB-43E7-A28E-90443B953CDB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385C-7D3B-4740-84FA-96059F374F5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80534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4CA35-9EEB-43E7-A28E-90443B953CDB}" type="datetimeFigureOut">
              <a:rPr lang="en-MY" smtClean="0"/>
              <a:t>25/4/2021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C385C-7D3B-4740-84FA-96059F374F5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7733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337199" y="1466849"/>
          <a:ext cx="4720700" cy="44481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72070">
                  <a:extLst>
                    <a:ext uri="{9D8B030D-6E8A-4147-A177-3AD203B41FA5}">
                      <a16:colId xmlns:a16="http://schemas.microsoft.com/office/drawing/2014/main" val="582165206"/>
                    </a:ext>
                  </a:extLst>
                </a:gridCol>
                <a:gridCol w="472070">
                  <a:extLst>
                    <a:ext uri="{9D8B030D-6E8A-4147-A177-3AD203B41FA5}">
                      <a16:colId xmlns:a16="http://schemas.microsoft.com/office/drawing/2014/main" val="2079576967"/>
                    </a:ext>
                  </a:extLst>
                </a:gridCol>
                <a:gridCol w="472070">
                  <a:extLst>
                    <a:ext uri="{9D8B030D-6E8A-4147-A177-3AD203B41FA5}">
                      <a16:colId xmlns:a16="http://schemas.microsoft.com/office/drawing/2014/main" val="1396848426"/>
                    </a:ext>
                  </a:extLst>
                </a:gridCol>
                <a:gridCol w="472070">
                  <a:extLst>
                    <a:ext uri="{9D8B030D-6E8A-4147-A177-3AD203B41FA5}">
                      <a16:colId xmlns:a16="http://schemas.microsoft.com/office/drawing/2014/main" val="2379528928"/>
                    </a:ext>
                  </a:extLst>
                </a:gridCol>
                <a:gridCol w="472070">
                  <a:extLst>
                    <a:ext uri="{9D8B030D-6E8A-4147-A177-3AD203B41FA5}">
                      <a16:colId xmlns:a16="http://schemas.microsoft.com/office/drawing/2014/main" val="2125314280"/>
                    </a:ext>
                  </a:extLst>
                </a:gridCol>
                <a:gridCol w="472070">
                  <a:extLst>
                    <a:ext uri="{9D8B030D-6E8A-4147-A177-3AD203B41FA5}">
                      <a16:colId xmlns:a16="http://schemas.microsoft.com/office/drawing/2014/main" val="1129475933"/>
                    </a:ext>
                  </a:extLst>
                </a:gridCol>
                <a:gridCol w="472070">
                  <a:extLst>
                    <a:ext uri="{9D8B030D-6E8A-4147-A177-3AD203B41FA5}">
                      <a16:colId xmlns:a16="http://schemas.microsoft.com/office/drawing/2014/main" val="326366222"/>
                    </a:ext>
                  </a:extLst>
                </a:gridCol>
                <a:gridCol w="472070">
                  <a:extLst>
                    <a:ext uri="{9D8B030D-6E8A-4147-A177-3AD203B41FA5}">
                      <a16:colId xmlns:a16="http://schemas.microsoft.com/office/drawing/2014/main" val="682940654"/>
                    </a:ext>
                  </a:extLst>
                </a:gridCol>
                <a:gridCol w="472070">
                  <a:extLst>
                    <a:ext uri="{9D8B030D-6E8A-4147-A177-3AD203B41FA5}">
                      <a16:colId xmlns:a16="http://schemas.microsoft.com/office/drawing/2014/main" val="2181482940"/>
                    </a:ext>
                  </a:extLst>
                </a:gridCol>
                <a:gridCol w="472070">
                  <a:extLst>
                    <a:ext uri="{9D8B030D-6E8A-4147-A177-3AD203B41FA5}">
                      <a16:colId xmlns:a16="http://schemas.microsoft.com/office/drawing/2014/main" val="26962474"/>
                    </a:ext>
                  </a:extLst>
                </a:gridCol>
              </a:tblGrid>
              <a:tr h="4448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717964"/>
                  </a:ext>
                </a:extLst>
              </a:tr>
              <a:tr h="4448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569526"/>
                  </a:ext>
                </a:extLst>
              </a:tr>
              <a:tr h="44481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187056"/>
                  </a:ext>
                </a:extLst>
              </a:tr>
              <a:tr h="44481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022837"/>
                  </a:ext>
                </a:extLst>
              </a:tr>
              <a:tr h="4448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222998"/>
                  </a:ext>
                </a:extLst>
              </a:tr>
              <a:tr h="4448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339927"/>
                  </a:ext>
                </a:extLst>
              </a:tr>
              <a:tr h="4448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614604"/>
                  </a:ext>
                </a:extLst>
              </a:tr>
              <a:tr h="44481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888232"/>
                  </a:ext>
                </a:extLst>
              </a:tr>
              <a:tr h="44481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494302"/>
                  </a:ext>
                </a:extLst>
              </a:tr>
              <a:tr h="44481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904395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337199" y="5910263"/>
            <a:ext cx="4720699" cy="31432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Impact" panose="020B0806030902050204" pitchFamily="34" charset="0"/>
              </a:rPr>
              <a:t>Interest</a:t>
            </a:r>
            <a:r>
              <a:rPr lang="en-GB" dirty="0" smtClean="0"/>
              <a:t>     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1001190" y="1457321"/>
            <a:ext cx="336009" cy="444341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 smtClean="0">
                <a:latin typeface="Impact" panose="020B0806030902050204" pitchFamily="34" charset="0"/>
              </a:rPr>
              <a:t>Power</a:t>
            </a:r>
            <a:endParaRPr lang="en-GB" dirty="0">
              <a:latin typeface="Impact" panose="020B080603090205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85810" y="250195"/>
            <a:ext cx="622317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>STAKEHOLDER ANALYSIS</a:t>
            </a:r>
          </a:p>
          <a:p>
            <a:pPr algn="ctr"/>
            <a:r>
              <a:rPr lang="en-GB" sz="32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>POWER VS INTEREST MATRIX</a:t>
            </a:r>
            <a:endParaRPr lang="en-GB" sz="32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838331" y="1649220"/>
            <a:ext cx="352425" cy="342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348429" y="2161171"/>
            <a:ext cx="352425" cy="342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4" name="Oval 23"/>
          <p:cNvSpPr/>
          <p:nvPr/>
        </p:nvSpPr>
        <p:spPr>
          <a:xfrm>
            <a:off x="3969044" y="3546737"/>
            <a:ext cx="352425" cy="342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3638077" y="2659069"/>
            <a:ext cx="352425" cy="342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9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4133815" y="3106088"/>
            <a:ext cx="352425" cy="342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55772" y="3546737"/>
            <a:ext cx="352425" cy="342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8" name="Oval 27"/>
          <p:cNvSpPr/>
          <p:nvPr/>
        </p:nvSpPr>
        <p:spPr>
          <a:xfrm>
            <a:off x="4145256" y="4190779"/>
            <a:ext cx="352425" cy="342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4996004" y="3059125"/>
            <a:ext cx="352425" cy="342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0" name="Oval 29"/>
          <p:cNvSpPr/>
          <p:nvPr/>
        </p:nvSpPr>
        <p:spPr>
          <a:xfrm>
            <a:off x="3515569" y="4752590"/>
            <a:ext cx="352425" cy="342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355772" y="2000732"/>
            <a:ext cx="352425" cy="342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6926242" y="1476381"/>
          <a:ext cx="3799876" cy="475488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595008">
                  <a:extLst>
                    <a:ext uri="{9D8B030D-6E8A-4147-A177-3AD203B41FA5}">
                      <a16:colId xmlns:a16="http://schemas.microsoft.com/office/drawing/2014/main" val="3800053056"/>
                    </a:ext>
                  </a:extLst>
                </a:gridCol>
                <a:gridCol w="3204868">
                  <a:extLst>
                    <a:ext uri="{9D8B030D-6E8A-4147-A177-3AD203B41FA5}">
                      <a16:colId xmlns:a16="http://schemas.microsoft.com/office/drawing/2014/main" val="2567142051"/>
                    </a:ext>
                  </a:extLst>
                </a:gridCol>
              </a:tblGrid>
              <a:tr h="36062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No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Role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104812"/>
                  </a:ext>
                </a:extLst>
              </a:tr>
              <a:tr h="36563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Project Sponsor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702243893"/>
                  </a:ext>
                </a:extLst>
              </a:tr>
              <a:tr h="36563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Project Director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28987211"/>
                  </a:ext>
                </a:extLst>
              </a:tr>
              <a:tr h="36563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Subject Matter Expert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719821635"/>
                  </a:ext>
                </a:extLst>
              </a:tr>
              <a:tr h="36563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Solution Architect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620247441"/>
                  </a:ext>
                </a:extLst>
              </a:tr>
              <a:tr h="36563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Project Manager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570809031"/>
                  </a:ext>
                </a:extLst>
              </a:tr>
              <a:tr h="36563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Business Analyst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106226428"/>
                  </a:ext>
                </a:extLst>
              </a:tr>
              <a:tr h="36563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System Analyst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019101635"/>
                  </a:ext>
                </a:extLst>
              </a:tr>
              <a:tr h="36563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Programmers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511677754"/>
                  </a:ext>
                </a:extLst>
              </a:tr>
              <a:tr h="36563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Technical Lead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63474599"/>
                  </a:ext>
                </a:extLst>
              </a:tr>
              <a:tr h="36563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IT</a:t>
                      </a:r>
                      <a:r>
                        <a:rPr lang="en-GB" baseline="0" dirty="0" smtClean="0"/>
                        <a:t> Engineer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864834066"/>
                  </a:ext>
                </a:extLst>
              </a:tr>
              <a:tr h="36563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Helpdesk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97557100"/>
                  </a:ext>
                </a:extLst>
              </a:tr>
              <a:tr h="36563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End User</a:t>
                      </a:r>
                      <a:endParaRPr lang="en-GB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27145454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488196" y="473352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11</a:t>
            </a:r>
            <a:endParaRPr lang="en-GB" dirty="0"/>
          </a:p>
        </p:txBody>
      </p:sp>
      <p:sp>
        <p:nvSpPr>
          <p:cNvPr id="16" name="Right Arrow 15"/>
          <p:cNvSpPr/>
          <p:nvPr/>
        </p:nvSpPr>
        <p:spPr>
          <a:xfrm>
            <a:off x="4260308" y="5947146"/>
            <a:ext cx="293145" cy="25717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ight Arrow 35"/>
          <p:cNvSpPr/>
          <p:nvPr/>
        </p:nvSpPr>
        <p:spPr>
          <a:xfrm flipH="1">
            <a:off x="2785810" y="5948362"/>
            <a:ext cx="336008" cy="25717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Up Arrow 36"/>
          <p:cNvSpPr/>
          <p:nvPr/>
        </p:nvSpPr>
        <p:spPr>
          <a:xfrm>
            <a:off x="1043236" y="2895600"/>
            <a:ext cx="246585" cy="295275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Up Arrow 37"/>
          <p:cNvSpPr/>
          <p:nvPr/>
        </p:nvSpPr>
        <p:spPr>
          <a:xfrm flipV="1">
            <a:off x="1022009" y="4133850"/>
            <a:ext cx="246585" cy="295275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306297" y="5879158"/>
            <a:ext cx="696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More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403627" y="5888791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Less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35695" y="1530937"/>
            <a:ext cx="461665" cy="60388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More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23993" y="5297217"/>
            <a:ext cx="461665" cy="48506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Less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90502" y="4603397"/>
            <a:ext cx="1774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KEEP INFORMED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07652" y="2389380"/>
            <a:ext cx="1648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KEEP SATISFIED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975144" y="4604727"/>
            <a:ext cx="1148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MONITOR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922502" y="2396904"/>
            <a:ext cx="1917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MANAGE CLOSELY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766556" y="4163037"/>
            <a:ext cx="352425" cy="342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723891" y="414982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46" name="Oval 45"/>
          <p:cNvSpPr/>
          <p:nvPr/>
        </p:nvSpPr>
        <p:spPr>
          <a:xfrm>
            <a:off x="4757274" y="4019329"/>
            <a:ext cx="352425" cy="342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24134" y="399833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60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24950" y="1508969"/>
          <a:ext cx="11203544" cy="4698801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479511">
                  <a:extLst>
                    <a:ext uri="{9D8B030D-6E8A-4147-A177-3AD203B41FA5}">
                      <a16:colId xmlns:a16="http://schemas.microsoft.com/office/drawing/2014/main" val="388931514"/>
                    </a:ext>
                  </a:extLst>
                </a:gridCol>
                <a:gridCol w="1242391">
                  <a:extLst>
                    <a:ext uri="{9D8B030D-6E8A-4147-A177-3AD203B41FA5}">
                      <a16:colId xmlns:a16="http://schemas.microsoft.com/office/drawing/2014/main" val="1952021336"/>
                    </a:ext>
                  </a:extLst>
                </a:gridCol>
                <a:gridCol w="1470991">
                  <a:extLst>
                    <a:ext uri="{9D8B030D-6E8A-4147-A177-3AD203B41FA5}">
                      <a16:colId xmlns:a16="http://schemas.microsoft.com/office/drawing/2014/main" val="1696579036"/>
                    </a:ext>
                  </a:extLst>
                </a:gridCol>
                <a:gridCol w="1331844">
                  <a:extLst>
                    <a:ext uri="{9D8B030D-6E8A-4147-A177-3AD203B41FA5}">
                      <a16:colId xmlns:a16="http://schemas.microsoft.com/office/drawing/2014/main" val="14505518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250417200"/>
                    </a:ext>
                  </a:extLst>
                </a:gridCol>
                <a:gridCol w="1361661">
                  <a:extLst>
                    <a:ext uri="{9D8B030D-6E8A-4147-A177-3AD203B41FA5}">
                      <a16:colId xmlns:a16="http://schemas.microsoft.com/office/drawing/2014/main" val="2936092140"/>
                    </a:ext>
                  </a:extLst>
                </a:gridCol>
                <a:gridCol w="2126974">
                  <a:extLst>
                    <a:ext uri="{9D8B030D-6E8A-4147-A177-3AD203B41FA5}">
                      <a16:colId xmlns:a16="http://schemas.microsoft.com/office/drawing/2014/main" val="1879490591"/>
                    </a:ext>
                  </a:extLst>
                </a:gridCol>
                <a:gridCol w="1818572">
                  <a:extLst>
                    <a:ext uri="{9D8B030D-6E8A-4147-A177-3AD203B41FA5}">
                      <a16:colId xmlns:a16="http://schemas.microsoft.com/office/drawing/2014/main" val="1340936839"/>
                    </a:ext>
                  </a:extLst>
                </a:gridCol>
              </a:tblGrid>
              <a:tr h="3548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ID</a:t>
                      </a:r>
                      <a:endParaRPr lang="en-GB" sz="1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Name</a:t>
                      </a:r>
                      <a:endParaRPr lang="en-GB" sz="1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Title</a:t>
                      </a:r>
                      <a:endParaRPr lang="en-GB" sz="1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Role</a:t>
                      </a:r>
                      <a:endParaRPr lang="en-GB" sz="1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Power</a:t>
                      </a:r>
                      <a:endParaRPr lang="en-GB" sz="1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Interest</a:t>
                      </a:r>
                      <a:endParaRPr lang="en-GB" sz="1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Expectations</a:t>
                      </a:r>
                      <a:endParaRPr lang="en-GB" sz="1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Concerns</a:t>
                      </a:r>
                      <a:endParaRPr lang="en-GB" sz="1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742530498"/>
                  </a:ext>
                </a:extLst>
              </a:tr>
              <a:tr h="50271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John</a:t>
                      </a:r>
                      <a:r>
                        <a:rPr lang="en-GB" sz="1400" baseline="0" dirty="0" smtClean="0"/>
                        <a:t> Hall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VP of Finance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Project Sponsor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Project to be delivered on time and within</a:t>
                      </a:r>
                      <a:r>
                        <a:rPr lang="en-GB" sz="1400" baseline="0" dirty="0" smtClean="0"/>
                        <a:t> budget</a:t>
                      </a:r>
                      <a:endParaRPr lang="en-GB" sz="1400" dirty="0" smtClean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Management</a:t>
                      </a:r>
                      <a:r>
                        <a:rPr lang="en-GB" sz="1400" baseline="0" dirty="0" smtClean="0"/>
                        <a:t> dashboard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239550800"/>
                  </a:ext>
                </a:extLst>
              </a:tr>
              <a:tr h="50271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Mary Anne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Finance Manager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Subject Matter Expert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Complete 6 core modules</a:t>
                      </a:r>
                    </a:p>
                    <a:p>
                      <a:r>
                        <a:rPr lang="en-GB" sz="1400" dirty="0" smtClean="0"/>
                        <a:t>and 28 key features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Analytics</a:t>
                      </a:r>
                      <a:r>
                        <a:rPr lang="en-GB" sz="1400" baseline="0" dirty="0" smtClean="0"/>
                        <a:t> and big data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68781525"/>
                  </a:ext>
                </a:extLst>
              </a:tr>
              <a:tr h="33490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Francis Doe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Business Analyst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Project Team</a:t>
                      </a:r>
                    </a:p>
                    <a:p>
                      <a:r>
                        <a:rPr lang="en-GB" sz="1400" dirty="0" smtClean="0"/>
                        <a:t>Member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Gather complete requirements for 3  core modules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Key User Cooperation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798845042"/>
                  </a:ext>
                </a:extLst>
              </a:tr>
              <a:tr h="33490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081295823"/>
                  </a:ext>
                </a:extLst>
              </a:tr>
              <a:tr h="33490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66637168"/>
                  </a:ext>
                </a:extLst>
              </a:tr>
              <a:tr h="33490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6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86873144"/>
                  </a:ext>
                </a:extLst>
              </a:tr>
              <a:tr h="33490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7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33455674"/>
                  </a:ext>
                </a:extLst>
              </a:tr>
              <a:tr h="33490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8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269059478"/>
                  </a:ext>
                </a:extLst>
              </a:tr>
              <a:tr h="33490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9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056617337"/>
                  </a:ext>
                </a:extLst>
              </a:tr>
              <a:tr h="4033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10</a:t>
                      </a:r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871721140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 algn="ctr"/>
                      <a:endParaRPr lang="en-GB" sz="200" dirty="0" smtClean="0"/>
                    </a:p>
                    <a:p>
                      <a:pPr algn="ctr"/>
                      <a:endParaRPr lang="en-GB" sz="2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59581926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01908" y="462722"/>
            <a:ext cx="7928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>STAKEHOLDER ANALYSIS</a:t>
            </a:r>
            <a:endParaRPr lang="en-GB" sz="48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000045" y="2001709"/>
            <a:ext cx="1230708" cy="218541"/>
            <a:chOff x="5000045" y="2049334"/>
            <a:chExt cx="1230708" cy="218541"/>
          </a:xfrm>
        </p:grpSpPr>
        <p:sp>
          <p:nvSpPr>
            <p:cNvPr id="6" name="Oval 5"/>
            <p:cNvSpPr/>
            <p:nvPr/>
          </p:nvSpPr>
          <p:spPr>
            <a:xfrm>
              <a:off x="5000045" y="2049334"/>
              <a:ext cx="224287" cy="21566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5253089" y="2052215"/>
              <a:ext cx="224287" cy="21566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5498464" y="2049340"/>
              <a:ext cx="224287" cy="21566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5752465" y="2049340"/>
              <a:ext cx="224287" cy="21566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6006466" y="2049334"/>
              <a:ext cx="224287" cy="21566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370073" y="2001709"/>
            <a:ext cx="1220872" cy="218541"/>
            <a:chOff x="6666771" y="2400697"/>
            <a:chExt cx="1220872" cy="218541"/>
          </a:xfrm>
        </p:grpSpPr>
        <p:sp>
          <p:nvSpPr>
            <p:cNvPr id="21" name="Oval 20"/>
            <p:cNvSpPr/>
            <p:nvPr/>
          </p:nvSpPr>
          <p:spPr>
            <a:xfrm>
              <a:off x="7663356" y="2400703"/>
              <a:ext cx="224287" cy="2156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6666771" y="2400697"/>
              <a:ext cx="224287" cy="21566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/>
            <p:cNvSpPr/>
            <p:nvPr/>
          </p:nvSpPr>
          <p:spPr>
            <a:xfrm>
              <a:off x="6919815" y="2403578"/>
              <a:ext cx="224287" cy="21566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Oval 30"/>
            <p:cNvSpPr/>
            <p:nvPr/>
          </p:nvSpPr>
          <p:spPr>
            <a:xfrm>
              <a:off x="7165190" y="2400703"/>
              <a:ext cx="224287" cy="21566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/>
            <p:cNvSpPr/>
            <p:nvPr/>
          </p:nvSpPr>
          <p:spPr>
            <a:xfrm>
              <a:off x="7419191" y="2400703"/>
              <a:ext cx="224287" cy="21566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995253" y="2539299"/>
            <a:ext cx="1230708" cy="218541"/>
            <a:chOff x="4995253" y="2577399"/>
            <a:chExt cx="1230708" cy="218541"/>
          </a:xfrm>
        </p:grpSpPr>
        <p:sp>
          <p:nvSpPr>
            <p:cNvPr id="34" name="Oval 33"/>
            <p:cNvSpPr/>
            <p:nvPr/>
          </p:nvSpPr>
          <p:spPr>
            <a:xfrm>
              <a:off x="4995253" y="2577399"/>
              <a:ext cx="224287" cy="21566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Oval 34"/>
            <p:cNvSpPr/>
            <p:nvPr/>
          </p:nvSpPr>
          <p:spPr>
            <a:xfrm>
              <a:off x="5248297" y="2580280"/>
              <a:ext cx="224287" cy="21566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/>
            <p:cNvSpPr/>
            <p:nvPr/>
          </p:nvSpPr>
          <p:spPr>
            <a:xfrm>
              <a:off x="5493672" y="2577405"/>
              <a:ext cx="224287" cy="21566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Oval 36"/>
            <p:cNvSpPr/>
            <p:nvPr/>
          </p:nvSpPr>
          <p:spPr>
            <a:xfrm>
              <a:off x="5747673" y="2577405"/>
              <a:ext cx="224287" cy="21566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/>
            <p:cNvSpPr/>
            <p:nvPr/>
          </p:nvSpPr>
          <p:spPr>
            <a:xfrm>
              <a:off x="6001674" y="2577399"/>
              <a:ext cx="224287" cy="2156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370073" y="2539299"/>
            <a:ext cx="1220872" cy="218541"/>
            <a:chOff x="6370073" y="2577399"/>
            <a:chExt cx="1220872" cy="218541"/>
          </a:xfrm>
        </p:grpSpPr>
        <p:sp>
          <p:nvSpPr>
            <p:cNvPr id="40" name="Oval 39"/>
            <p:cNvSpPr/>
            <p:nvPr/>
          </p:nvSpPr>
          <p:spPr>
            <a:xfrm>
              <a:off x="7366658" y="2577405"/>
              <a:ext cx="224287" cy="21566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Oval 40"/>
            <p:cNvSpPr/>
            <p:nvPr/>
          </p:nvSpPr>
          <p:spPr>
            <a:xfrm>
              <a:off x="6370073" y="2577399"/>
              <a:ext cx="224287" cy="21566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6623117" y="2580280"/>
              <a:ext cx="224287" cy="21566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6868492" y="2577405"/>
              <a:ext cx="224287" cy="21566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43"/>
            <p:cNvSpPr/>
            <p:nvPr/>
          </p:nvSpPr>
          <p:spPr>
            <a:xfrm>
              <a:off x="7112554" y="2577405"/>
              <a:ext cx="224287" cy="21566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003545" y="3038683"/>
            <a:ext cx="1230708" cy="218541"/>
            <a:chOff x="4995253" y="2577399"/>
            <a:chExt cx="1230708" cy="218541"/>
          </a:xfrm>
        </p:grpSpPr>
        <p:sp>
          <p:nvSpPr>
            <p:cNvPr id="33" name="Oval 32"/>
            <p:cNvSpPr/>
            <p:nvPr/>
          </p:nvSpPr>
          <p:spPr>
            <a:xfrm>
              <a:off x="4995253" y="2577399"/>
              <a:ext cx="224287" cy="21566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5248297" y="2580280"/>
              <a:ext cx="224287" cy="21566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Oval 44"/>
            <p:cNvSpPr/>
            <p:nvPr/>
          </p:nvSpPr>
          <p:spPr>
            <a:xfrm>
              <a:off x="5493672" y="2577405"/>
              <a:ext cx="224287" cy="2156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45"/>
            <p:cNvSpPr/>
            <p:nvPr/>
          </p:nvSpPr>
          <p:spPr>
            <a:xfrm>
              <a:off x="5747673" y="2577405"/>
              <a:ext cx="224287" cy="2156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/>
            <p:cNvSpPr/>
            <p:nvPr/>
          </p:nvSpPr>
          <p:spPr>
            <a:xfrm>
              <a:off x="6001674" y="2577399"/>
              <a:ext cx="224287" cy="2156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370073" y="3041066"/>
            <a:ext cx="1220872" cy="218541"/>
            <a:chOff x="6370073" y="2577399"/>
            <a:chExt cx="1220872" cy="218541"/>
          </a:xfrm>
        </p:grpSpPr>
        <p:sp>
          <p:nvSpPr>
            <p:cNvPr id="49" name="Oval 48"/>
            <p:cNvSpPr/>
            <p:nvPr/>
          </p:nvSpPr>
          <p:spPr>
            <a:xfrm>
              <a:off x="7366658" y="2577405"/>
              <a:ext cx="224287" cy="2156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Oval 49"/>
            <p:cNvSpPr/>
            <p:nvPr/>
          </p:nvSpPr>
          <p:spPr>
            <a:xfrm>
              <a:off x="6370073" y="2577399"/>
              <a:ext cx="224287" cy="21566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Oval 50"/>
            <p:cNvSpPr/>
            <p:nvPr/>
          </p:nvSpPr>
          <p:spPr>
            <a:xfrm>
              <a:off x="6623117" y="2580280"/>
              <a:ext cx="224287" cy="21566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Oval 51"/>
            <p:cNvSpPr/>
            <p:nvPr/>
          </p:nvSpPr>
          <p:spPr>
            <a:xfrm>
              <a:off x="6868492" y="2577405"/>
              <a:ext cx="224287" cy="21566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Oval 52"/>
            <p:cNvSpPr/>
            <p:nvPr/>
          </p:nvSpPr>
          <p:spPr>
            <a:xfrm>
              <a:off x="7112554" y="2577405"/>
              <a:ext cx="224287" cy="21566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89514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Widescreen</PresentationFormat>
  <Paragraphs>87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Impact</vt:lpstr>
      <vt:lpstr>Segoe UI Black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Amrun</dc:creator>
  <cp:lastModifiedBy>Amrun</cp:lastModifiedBy>
  <cp:revision>1</cp:revision>
  <dcterms:created xsi:type="dcterms:W3CDTF">2021-04-25T15:32:58Z</dcterms:created>
  <dcterms:modified xsi:type="dcterms:W3CDTF">2021-04-25T15:33:07Z</dcterms:modified>
</cp:coreProperties>
</file>