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6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E6F27-00D0-7448-88EF-1E4A1D60CC7A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E5F3FC-128B-C141-951F-14CEC8F92963}">
      <dgm:prSet phldrT="[Text]"/>
      <dgm:spPr>
        <a:solidFill>
          <a:srgbClr val="FF6600">
            <a:alpha val="50000"/>
          </a:srgbClr>
        </a:solidFill>
      </dgm:spPr>
      <dgm:t>
        <a:bodyPr/>
        <a:lstStyle/>
        <a:p>
          <a:r>
            <a:rPr lang="en-US" dirty="0" smtClean="0">
              <a:latin typeface="Proxima Nova Alt Rg" panose="02000506030000020004"/>
            </a:rPr>
            <a:t>Objectives, Expectations &amp; Needs</a:t>
          </a:r>
          <a:endParaRPr lang="en-US" dirty="0">
            <a:latin typeface="Proxima Nova Alt Rg" panose="02000506030000020004"/>
          </a:endParaRPr>
        </a:p>
      </dgm:t>
    </dgm:pt>
    <dgm:pt modelId="{495B969A-EE74-714E-8BBC-C775DF36401D}" type="parTrans" cxnId="{25F3F2EB-7048-C947-AC3D-894CDB80507D}">
      <dgm:prSet/>
      <dgm:spPr/>
      <dgm:t>
        <a:bodyPr/>
        <a:lstStyle/>
        <a:p>
          <a:endParaRPr lang="en-US"/>
        </a:p>
      </dgm:t>
    </dgm:pt>
    <dgm:pt modelId="{3B1610A8-DAC5-4C4F-B748-EE1341B873C4}" type="sibTrans" cxnId="{25F3F2EB-7048-C947-AC3D-894CDB80507D}">
      <dgm:prSet/>
      <dgm:spPr/>
      <dgm:t>
        <a:bodyPr/>
        <a:lstStyle/>
        <a:p>
          <a:endParaRPr lang="en-US"/>
        </a:p>
      </dgm:t>
    </dgm:pt>
    <dgm:pt modelId="{80D80560-4220-2E48-BE8C-1BF779A9B177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dirty="0" smtClean="0">
              <a:latin typeface="Proxima Nova Alt Rg" panose="02000506030000020004"/>
            </a:rPr>
            <a:t>Consultant</a:t>
          </a:r>
          <a:endParaRPr lang="en-US" dirty="0">
            <a:latin typeface="Proxima Nova Alt Rg" panose="02000506030000020004"/>
          </a:endParaRPr>
        </a:p>
      </dgm:t>
    </dgm:pt>
    <dgm:pt modelId="{16B36349-3C5A-E043-AA1D-1404558D3F77}" type="parTrans" cxnId="{6E7C5718-800E-6040-BCAA-B224ABCD5C8F}">
      <dgm:prSet/>
      <dgm:spPr/>
      <dgm:t>
        <a:bodyPr/>
        <a:lstStyle/>
        <a:p>
          <a:endParaRPr lang="en-US"/>
        </a:p>
      </dgm:t>
    </dgm:pt>
    <dgm:pt modelId="{1A5DBD1C-3EE5-924E-926B-DEBE47A226E9}" type="sibTrans" cxnId="{6E7C5718-800E-6040-BCAA-B224ABCD5C8F}">
      <dgm:prSet/>
      <dgm:spPr/>
      <dgm:t>
        <a:bodyPr/>
        <a:lstStyle/>
        <a:p>
          <a:endParaRPr lang="en-US"/>
        </a:p>
      </dgm:t>
    </dgm:pt>
    <dgm:pt modelId="{C8DE6716-0265-5E44-9EB7-B6AD983685AB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dirty="0" smtClean="0">
              <a:latin typeface="Proxima Nova Alt Rg" panose="02000506030000020004"/>
            </a:rPr>
            <a:t>Project Team</a:t>
          </a:r>
          <a:endParaRPr lang="en-US" dirty="0">
            <a:latin typeface="Proxima Nova Alt Rg" panose="02000506030000020004"/>
          </a:endParaRPr>
        </a:p>
      </dgm:t>
    </dgm:pt>
    <dgm:pt modelId="{E62ED7E0-01BC-9F4C-8884-5CB0A399A2D8}" type="parTrans" cxnId="{E629B6D0-0497-1C40-A7EC-8242AD1A9EE8}">
      <dgm:prSet/>
      <dgm:spPr/>
      <dgm:t>
        <a:bodyPr/>
        <a:lstStyle/>
        <a:p>
          <a:endParaRPr lang="en-US"/>
        </a:p>
      </dgm:t>
    </dgm:pt>
    <dgm:pt modelId="{BB71DF8C-175B-A044-8516-737A830F4677}" type="sibTrans" cxnId="{E629B6D0-0497-1C40-A7EC-8242AD1A9EE8}">
      <dgm:prSet/>
      <dgm:spPr/>
      <dgm:t>
        <a:bodyPr/>
        <a:lstStyle/>
        <a:p>
          <a:endParaRPr lang="en-US"/>
        </a:p>
      </dgm:t>
    </dgm:pt>
    <dgm:pt modelId="{9E9371F1-BD6B-494C-BF15-E12BB164F320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dirty="0" smtClean="0">
              <a:latin typeface="Proxima Nova Alt Rg" panose="02000506030000020004"/>
            </a:rPr>
            <a:t>Suppliers</a:t>
          </a:r>
          <a:endParaRPr lang="en-US" dirty="0">
            <a:latin typeface="Proxima Nova Alt Rg" panose="02000506030000020004"/>
          </a:endParaRPr>
        </a:p>
      </dgm:t>
    </dgm:pt>
    <dgm:pt modelId="{0C22FB85-26B8-714C-9015-153BE61CC45D}" type="parTrans" cxnId="{E7542A3A-B305-1342-BCC6-34894ED35DDF}">
      <dgm:prSet/>
      <dgm:spPr/>
      <dgm:t>
        <a:bodyPr/>
        <a:lstStyle/>
        <a:p>
          <a:endParaRPr lang="en-US"/>
        </a:p>
      </dgm:t>
    </dgm:pt>
    <dgm:pt modelId="{3AB417AE-6C96-8542-BBD0-24831E3A3636}" type="sibTrans" cxnId="{E7542A3A-B305-1342-BCC6-34894ED35DDF}">
      <dgm:prSet/>
      <dgm:spPr/>
      <dgm:t>
        <a:bodyPr/>
        <a:lstStyle/>
        <a:p>
          <a:endParaRPr lang="en-US"/>
        </a:p>
      </dgm:t>
    </dgm:pt>
    <dgm:pt modelId="{99BBDC56-73F0-BF41-B3AD-55210701F89A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dirty="0" smtClean="0">
              <a:latin typeface="Proxima Nova Alt Rg" panose="02000506030000020004"/>
            </a:rPr>
            <a:t>Ministry A</a:t>
          </a:r>
          <a:endParaRPr lang="en-US" dirty="0">
            <a:latin typeface="Proxima Nova Alt Rg" panose="02000506030000020004"/>
          </a:endParaRPr>
        </a:p>
      </dgm:t>
    </dgm:pt>
    <dgm:pt modelId="{7F6CCD2C-5126-984D-9D1B-9EDCC71D3F4D}" type="parTrans" cxnId="{59D6789D-9A1D-6445-B9B8-9718962FF646}">
      <dgm:prSet/>
      <dgm:spPr/>
      <dgm:t>
        <a:bodyPr/>
        <a:lstStyle/>
        <a:p>
          <a:endParaRPr lang="en-US"/>
        </a:p>
      </dgm:t>
    </dgm:pt>
    <dgm:pt modelId="{ABF12D0B-6016-8140-86F6-D7564A3C2D73}" type="sibTrans" cxnId="{59D6789D-9A1D-6445-B9B8-9718962FF646}">
      <dgm:prSet/>
      <dgm:spPr/>
      <dgm:t>
        <a:bodyPr/>
        <a:lstStyle/>
        <a:p>
          <a:endParaRPr lang="en-US"/>
        </a:p>
      </dgm:t>
    </dgm:pt>
    <dgm:pt modelId="{78A25B8F-D300-5744-AF0E-5833740CF2DF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dirty="0" smtClean="0">
              <a:latin typeface="Proxima Nova Alt Rg" panose="02000506030000020004"/>
            </a:rPr>
            <a:t>Public</a:t>
          </a:r>
          <a:endParaRPr lang="en-US" dirty="0">
            <a:latin typeface="Proxima Nova Alt Rg" panose="02000506030000020004"/>
          </a:endParaRPr>
        </a:p>
      </dgm:t>
    </dgm:pt>
    <dgm:pt modelId="{C7EAF8D8-3487-E24A-BFE0-FB0A9230D8AD}" type="parTrans" cxnId="{174BD64D-CEA7-544A-B898-2BAC2FAD8413}">
      <dgm:prSet/>
      <dgm:spPr/>
      <dgm:t>
        <a:bodyPr/>
        <a:lstStyle/>
        <a:p>
          <a:endParaRPr lang="en-US"/>
        </a:p>
      </dgm:t>
    </dgm:pt>
    <dgm:pt modelId="{9DA91E72-0531-B148-ACEE-4BFFF096140C}" type="sibTrans" cxnId="{174BD64D-CEA7-544A-B898-2BAC2FAD8413}">
      <dgm:prSet/>
      <dgm:spPr/>
      <dgm:t>
        <a:bodyPr/>
        <a:lstStyle/>
        <a:p>
          <a:endParaRPr lang="en-US"/>
        </a:p>
      </dgm:t>
    </dgm:pt>
    <dgm:pt modelId="{FC7ECD0E-E6CC-C846-B9C8-D09C2762701C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dirty="0" smtClean="0">
              <a:latin typeface="Proxima Nova Alt Rg" panose="02000506030000020004"/>
            </a:rPr>
            <a:t>Client Org</a:t>
          </a:r>
          <a:endParaRPr lang="en-US" dirty="0">
            <a:latin typeface="Proxima Nova Alt Rg" panose="02000506030000020004"/>
          </a:endParaRPr>
        </a:p>
      </dgm:t>
    </dgm:pt>
    <dgm:pt modelId="{D315F682-3921-6849-AC61-207EEE0D416A}" type="parTrans" cxnId="{591D4D16-A58A-3046-A9D2-798E29202ED1}">
      <dgm:prSet/>
      <dgm:spPr/>
      <dgm:t>
        <a:bodyPr/>
        <a:lstStyle/>
        <a:p>
          <a:endParaRPr lang="en-US"/>
        </a:p>
      </dgm:t>
    </dgm:pt>
    <dgm:pt modelId="{23CDAF3D-A15C-9D4F-9330-23BB75D14C13}" type="sibTrans" cxnId="{591D4D16-A58A-3046-A9D2-798E29202ED1}">
      <dgm:prSet/>
      <dgm:spPr/>
      <dgm:t>
        <a:bodyPr/>
        <a:lstStyle/>
        <a:p>
          <a:endParaRPr lang="en-US"/>
        </a:p>
      </dgm:t>
    </dgm:pt>
    <dgm:pt modelId="{13F0C19A-2BEB-1143-83B7-488E9FD6C94D}" type="pres">
      <dgm:prSet presAssocID="{5C5E6F27-00D0-7448-88EF-1E4A1D60CC7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535A6F-F888-C74C-8B5E-C76602C69378}" type="pres">
      <dgm:prSet presAssocID="{5C5E6F27-00D0-7448-88EF-1E4A1D60CC7A}" presName="radial" presStyleCnt="0">
        <dgm:presLayoutVars>
          <dgm:animLvl val="ctr"/>
        </dgm:presLayoutVars>
      </dgm:prSet>
      <dgm:spPr/>
    </dgm:pt>
    <dgm:pt modelId="{9A97C9E4-947B-AF4C-A9A5-D6AABF21E35C}" type="pres">
      <dgm:prSet presAssocID="{D5E5F3FC-128B-C141-951F-14CEC8F92963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42DE6351-71D6-F043-8F75-6EE6C3FCC0F9}" type="pres">
      <dgm:prSet presAssocID="{FC7ECD0E-E6CC-C846-B9C8-D09C2762701C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A4BBF-A9AC-6C4D-AE5F-743384033825}" type="pres">
      <dgm:prSet presAssocID="{80D80560-4220-2E48-BE8C-1BF779A9B177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2FEB0-48B7-E14A-BC0E-A137EDFF89E7}" type="pres">
      <dgm:prSet presAssocID="{C8DE6716-0265-5E44-9EB7-B6AD983685AB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A7F1D-5913-1D4B-B782-D0664CE5A54B}" type="pres">
      <dgm:prSet presAssocID="{9E9371F1-BD6B-494C-BF15-E12BB164F320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6D855-8523-A944-99F8-8A51B9C93A5B}" type="pres">
      <dgm:prSet presAssocID="{99BBDC56-73F0-BF41-B3AD-55210701F89A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3A8E4-5598-A84C-BAC0-853F6AD3B1E8}" type="pres">
      <dgm:prSet presAssocID="{78A25B8F-D300-5744-AF0E-5833740CF2DF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1D4D16-A58A-3046-A9D2-798E29202ED1}" srcId="{D5E5F3FC-128B-C141-951F-14CEC8F92963}" destId="{FC7ECD0E-E6CC-C846-B9C8-D09C2762701C}" srcOrd="0" destOrd="0" parTransId="{D315F682-3921-6849-AC61-207EEE0D416A}" sibTransId="{23CDAF3D-A15C-9D4F-9330-23BB75D14C13}"/>
    <dgm:cxn modelId="{22A720E9-E829-924F-89AA-5584F2BB09CE}" type="presOf" srcId="{9E9371F1-BD6B-494C-BF15-E12BB164F320}" destId="{DF0A7F1D-5913-1D4B-B782-D0664CE5A54B}" srcOrd="0" destOrd="0" presId="urn:microsoft.com/office/officeart/2005/8/layout/radial3"/>
    <dgm:cxn modelId="{E7542A3A-B305-1342-BCC6-34894ED35DDF}" srcId="{D5E5F3FC-128B-C141-951F-14CEC8F92963}" destId="{9E9371F1-BD6B-494C-BF15-E12BB164F320}" srcOrd="3" destOrd="0" parTransId="{0C22FB85-26B8-714C-9015-153BE61CC45D}" sibTransId="{3AB417AE-6C96-8542-BBD0-24831E3A3636}"/>
    <dgm:cxn modelId="{E06A2C30-9174-0D48-AEC6-BC4C0CD67A8F}" type="presOf" srcId="{80D80560-4220-2E48-BE8C-1BF779A9B177}" destId="{43FA4BBF-A9AC-6C4D-AE5F-743384033825}" srcOrd="0" destOrd="0" presId="urn:microsoft.com/office/officeart/2005/8/layout/radial3"/>
    <dgm:cxn modelId="{0E83CD8E-6366-3A4C-A7BB-AF33E0B33064}" type="presOf" srcId="{99BBDC56-73F0-BF41-B3AD-55210701F89A}" destId="{1496D855-8523-A944-99F8-8A51B9C93A5B}" srcOrd="0" destOrd="0" presId="urn:microsoft.com/office/officeart/2005/8/layout/radial3"/>
    <dgm:cxn modelId="{E629B6D0-0497-1C40-A7EC-8242AD1A9EE8}" srcId="{D5E5F3FC-128B-C141-951F-14CEC8F92963}" destId="{C8DE6716-0265-5E44-9EB7-B6AD983685AB}" srcOrd="2" destOrd="0" parTransId="{E62ED7E0-01BC-9F4C-8884-5CB0A399A2D8}" sibTransId="{BB71DF8C-175B-A044-8516-737A830F4677}"/>
    <dgm:cxn modelId="{59D6789D-9A1D-6445-B9B8-9718962FF646}" srcId="{D5E5F3FC-128B-C141-951F-14CEC8F92963}" destId="{99BBDC56-73F0-BF41-B3AD-55210701F89A}" srcOrd="4" destOrd="0" parTransId="{7F6CCD2C-5126-984D-9D1B-9EDCC71D3F4D}" sibTransId="{ABF12D0B-6016-8140-86F6-D7564A3C2D73}"/>
    <dgm:cxn modelId="{EB9DDCFA-91A1-FD43-A888-5F13A0E8B211}" type="presOf" srcId="{C8DE6716-0265-5E44-9EB7-B6AD983685AB}" destId="{DDA2FEB0-48B7-E14A-BC0E-A137EDFF89E7}" srcOrd="0" destOrd="0" presId="urn:microsoft.com/office/officeart/2005/8/layout/radial3"/>
    <dgm:cxn modelId="{174BD64D-CEA7-544A-B898-2BAC2FAD8413}" srcId="{D5E5F3FC-128B-C141-951F-14CEC8F92963}" destId="{78A25B8F-D300-5744-AF0E-5833740CF2DF}" srcOrd="5" destOrd="0" parTransId="{C7EAF8D8-3487-E24A-BFE0-FB0A9230D8AD}" sibTransId="{9DA91E72-0531-B148-ACEE-4BFFF096140C}"/>
    <dgm:cxn modelId="{32B2023C-E247-A943-BA5D-F9F08EC3B953}" type="presOf" srcId="{78A25B8F-D300-5744-AF0E-5833740CF2DF}" destId="{8843A8E4-5598-A84C-BAC0-853F6AD3B1E8}" srcOrd="0" destOrd="0" presId="urn:microsoft.com/office/officeart/2005/8/layout/radial3"/>
    <dgm:cxn modelId="{6E7C5718-800E-6040-BCAA-B224ABCD5C8F}" srcId="{D5E5F3FC-128B-C141-951F-14CEC8F92963}" destId="{80D80560-4220-2E48-BE8C-1BF779A9B177}" srcOrd="1" destOrd="0" parTransId="{16B36349-3C5A-E043-AA1D-1404558D3F77}" sibTransId="{1A5DBD1C-3EE5-924E-926B-DEBE47A226E9}"/>
    <dgm:cxn modelId="{548BCDFE-6875-DE47-9B8A-3A41D57D988A}" type="presOf" srcId="{5C5E6F27-00D0-7448-88EF-1E4A1D60CC7A}" destId="{13F0C19A-2BEB-1143-83B7-488E9FD6C94D}" srcOrd="0" destOrd="0" presId="urn:microsoft.com/office/officeart/2005/8/layout/radial3"/>
    <dgm:cxn modelId="{C7D1B84F-5542-A549-AF4C-B44A9E9D6C7A}" type="presOf" srcId="{FC7ECD0E-E6CC-C846-B9C8-D09C2762701C}" destId="{42DE6351-71D6-F043-8F75-6EE6C3FCC0F9}" srcOrd="0" destOrd="0" presId="urn:microsoft.com/office/officeart/2005/8/layout/radial3"/>
    <dgm:cxn modelId="{25F3F2EB-7048-C947-AC3D-894CDB80507D}" srcId="{5C5E6F27-00D0-7448-88EF-1E4A1D60CC7A}" destId="{D5E5F3FC-128B-C141-951F-14CEC8F92963}" srcOrd="0" destOrd="0" parTransId="{495B969A-EE74-714E-8BBC-C775DF36401D}" sibTransId="{3B1610A8-DAC5-4C4F-B748-EE1341B873C4}"/>
    <dgm:cxn modelId="{F5621796-3018-4C44-9040-E711E6048E33}" type="presOf" srcId="{D5E5F3FC-128B-C141-951F-14CEC8F92963}" destId="{9A97C9E4-947B-AF4C-A9A5-D6AABF21E35C}" srcOrd="0" destOrd="0" presId="urn:microsoft.com/office/officeart/2005/8/layout/radial3"/>
    <dgm:cxn modelId="{5D7A51B0-3631-E346-98F9-C811D46B3445}" type="presParOf" srcId="{13F0C19A-2BEB-1143-83B7-488E9FD6C94D}" destId="{8E535A6F-F888-C74C-8B5E-C76602C69378}" srcOrd="0" destOrd="0" presId="urn:microsoft.com/office/officeart/2005/8/layout/radial3"/>
    <dgm:cxn modelId="{ECC75FAB-EB54-DC41-B0CF-3435E9D4E5EB}" type="presParOf" srcId="{8E535A6F-F888-C74C-8B5E-C76602C69378}" destId="{9A97C9E4-947B-AF4C-A9A5-D6AABF21E35C}" srcOrd="0" destOrd="0" presId="urn:microsoft.com/office/officeart/2005/8/layout/radial3"/>
    <dgm:cxn modelId="{AC0DE23C-BFFD-1345-B019-A303EF9A405B}" type="presParOf" srcId="{8E535A6F-F888-C74C-8B5E-C76602C69378}" destId="{42DE6351-71D6-F043-8F75-6EE6C3FCC0F9}" srcOrd="1" destOrd="0" presId="urn:microsoft.com/office/officeart/2005/8/layout/radial3"/>
    <dgm:cxn modelId="{3E24A88B-0E3D-7B4E-BFDA-8341BF7191B5}" type="presParOf" srcId="{8E535A6F-F888-C74C-8B5E-C76602C69378}" destId="{43FA4BBF-A9AC-6C4D-AE5F-743384033825}" srcOrd="2" destOrd="0" presId="urn:microsoft.com/office/officeart/2005/8/layout/radial3"/>
    <dgm:cxn modelId="{00959719-59BC-5A41-9E8E-EEDEE571E544}" type="presParOf" srcId="{8E535A6F-F888-C74C-8B5E-C76602C69378}" destId="{DDA2FEB0-48B7-E14A-BC0E-A137EDFF89E7}" srcOrd="3" destOrd="0" presId="urn:microsoft.com/office/officeart/2005/8/layout/radial3"/>
    <dgm:cxn modelId="{8044AA13-3F9D-3841-86A7-2FBB9B3842F8}" type="presParOf" srcId="{8E535A6F-F888-C74C-8B5E-C76602C69378}" destId="{DF0A7F1D-5913-1D4B-B782-D0664CE5A54B}" srcOrd="4" destOrd="0" presId="urn:microsoft.com/office/officeart/2005/8/layout/radial3"/>
    <dgm:cxn modelId="{81D49AE4-E582-8840-87F1-06A97F8066A6}" type="presParOf" srcId="{8E535A6F-F888-C74C-8B5E-C76602C69378}" destId="{1496D855-8523-A944-99F8-8A51B9C93A5B}" srcOrd="5" destOrd="0" presId="urn:microsoft.com/office/officeart/2005/8/layout/radial3"/>
    <dgm:cxn modelId="{4133E470-B452-5F43-98BF-CDA2D8B9A6DE}" type="presParOf" srcId="{8E535A6F-F888-C74C-8B5E-C76602C69378}" destId="{8843A8E4-5598-A84C-BAC0-853F6AD3B1E8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7C9E4-947B-AF4C-A9A5-D6AABF21E35C}">
      <dsp:nvSpPr>
        <dsp:cNvPr id="0" name=""/>
        <dsp:cNvSpPr/>
      </dsp:nvSpPr>
      <dsp:spPr>
        <a:xfrm>
          <a:off x="2027105" y="999791"/>
          <a:ext cx="2490708" cy="2490708"/>
        </a:xfrm>
        <a:prstGeom prst="ellipse">
          <a:avLst/>
        </a:prstGeom>
        <a:solidFill>
          <a:srgbClr val="FF66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Proxima Nova Alt Rg" panose="02000506030000020004"/>
            </a:rPr>
            <a:t>Objectives, Expectations &amp; Needs</a:t>
          </a:r>
          <a:endParaRPr lang="en-US" sz="3300" kern="1200" dirty="0">
            <a:latin typeface="Proxima Nova Alt Rg" panose="02000506030000020004"/>
          </a:endParaRPr>
        </a:p>
      </dsp:txBody>
      <dsp:txXfrm>
        <a:off x="2391861" y="1364547"/>
        <a:ext cx="1761196" cy="1761196"/>
      </dsp:txXfrm>
    </dsp:sp>
    <dsp:sp modelId="{42DE6351-71D6-F043-8F75-6EE6C3FCC0F9}">
      <dsp:nvSpPr>
        <dsp:cNvPr id="0" name=""/>
        <dsp:cNvSpPr/>
      </dsp:nvSpPr>
      <dsp:spPr>
        <a:xfrm>
          <a:off x="2649782" y="444"/>
          <a:ext cx="1245354" cy="1245354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Proxima Nova Alt Rg" panose="02000506030000020004"/>
            </a:rPr>
            <a:t>Client Org</a:t>
          </a:r>
          <a:endParaRPr lang="en-US" sz="1900" kern="1200" dirty="0">
            <a:latin typeface="Proxima Nova Alt Rg" panose="02000506030000020004"/>
          </a:endParaRPr>
        </a:p>
      </dsp:txBody>
      <dsp:txXfrm>
        <a:off x="2832160" y="182822"/>
        <a:ext cx="880598" cy="880598"/>
      </dsp:txXfrm>
    </dsp:sp>
    <dsp:sp modelId="{43FA4BBF-A9AC-6C4D-AE5F-743384033825}">
      <dsp:nvSpPr>
        <dsp:cNvPr id="0" name=""/>
        <dsp:cNvSpPr/>
      </dsp:nvSpPr>
      <dsp:spPr>
        <a:xfrm>
          <a:off x="4054496" y="811456"/>
          <a:ext cx="1245354" cy="1245354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Proxima Nova Alt Rg" panose="02000506030000020004"/>
            </a:rPr>
            <a:t>Consultant</a:t>
          </a:r>
          <a:endParaRPr lang="en-US" sz="1900" kern="1200" dirty="0">
            <a:latin typeface="Proxima Nova Alt Rg" panose="02000506030000020004"/>
          </a:endParaRPr>
        </a:p>
      </dsp:txBody>
      <dsp:txXfrm>
        <a:off x="4236874" y="993834"/>
        <a:ext cx="880598" cy="880598"/>
      </dsp:txXfrm>
    </dsp:sp>
    <dsp:sp modelId="{DDA2FEB0-48B7-E14A-BC0E-A137EDFF89E7}">
      <dsp:nvSpPr>
        <dsp:cNvPr id="0" name=""/>
        <dsp:cNvSpPr/>
      </dsp:nvSpPr>
      <dsp:spPr>
        <a:xfrm>
          <a:off x="4054496" y="2433480"/>
          <a:ext cx="1245354" cy="1245354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Proxima Nova Alt Rg" panose="02000506030000020004"/>
            </a:rPr>
            <a:t>Project Team</a:t>
          </a:r>
          <a:endParaRPr lang="en-US" sz="1900" kern="1200" dirty="0">
            <a:latin typeface="Proxima Nova Alt Rg" panose="02000506030000020004"/>
          </a:endParaRPr>
        </a:p>
      </dsp:txBody>
      <dsp:txXfrm>
        <a:off x="4236874" y="2615858"/>
        <a:ext cx="880598" cy="880598"/>
      </dsp:txXfrm>
    </dsp:sp>
    <dsp:sp modelId="{DF0A7F1D-5913-1D4B-B782-D0664CE5A54B}">
      <dsp:nvSpPr>
        <dsp:cNvPr id="0" name=""/>
        <dsp:cNvSpPr/>
      </dsp:nvSpPr>
      <dsp:spPr>
        <a:xfrm>
          <a:off x="2649782" y="3244492"/>
          <a:ext cx="1245354" cy="1245354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Proxima Nova Alt Rg" panose="02000506030000020004"/>
            </a:rPr>
            <a:t>Suppliers</a:t>
          </a:r>
          <a:endParaRPr lang="en-US" sz="1900" kern="1200" dirty="0">
            <a:latin typeface="Proxima Nova Alt Rg" panose="02000506030000020004"/>
          </a:endParaRPr>
        </a:p>
      </dsp:txBody>
      <dsp:txXfrm>
        <a:off x="2832160" y="3426870"/>
        <a:ext cx="880598" cy="880598"/>
      </dsp:txXfrm>
    </dsp:sp>
    <dsp:sp modelId="{1496D855-8523-A944-99F8-8A51B9C93A5B}">
      <dsp:nvSpPr>
        <dsp:cNvPr id="0" name=""/>
        <dsp:cNvSpPr/>
      </dsp:nvSpPr>
      <dsp:spPr>
        <a:xfrm>
          <a:off x="1245068" y="2433480"/>
          <a:ext cx="1245354" cy="1245354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Proxima Nova Alt Rg" panose="02000506030000020004"/>
            </a:rPr>
            <a:t>Ministry A</a:t>
          </a:r>
          <a:endParaRPr lang="en-US" sz="1900" kern="1200" dirty="0">
            <a:latin typeface="Proxima Nova Alt Rg" panose="02000506030000020004"/>
          </a:endParaRPr>
        </a:p>
      </dsp:txBody>
      <dsp:txXfrm>
        <a:off x="1427446" y="2615858"/>
        <a:ext cx="880598" cy="880598"/>
      </dsp:txXfrm>
    </dsp:sp>
    <dsp:sp modelId="{8843A8E4-5598-A84C-BAC0-853F6AD3B1E8}">
      <dsp:nvSpPr>
        <dsp:cNvPr id="0" name=""/>
        <dsp:cNvSpPr/>
      </dsp:nvSpPr>
      <dsp:spPr>
        <a:xfrm>
          <a:off x="1245068" y="811456"/>
          <a:ext cx="1245354" cy="1245354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Proxima Nova Alt Rg" panose="02000506030000020004"/>
            </a:rPr>
            <a:t>Public</a:t>
          </a:r>
          <a:endParaRPr lang="en-US" sz="1900" kern="1200" dirty="0">
            <a:latin typeface="Proxima Nova Alt Rg" panose="02000506030000020004"/>
          </a:endParaRPr>
        </a:p>
      </dsp:txBody>
      <dsp:txXfrm>
        <a:off x="1427446" y="993834"/>
        <a:ext cx="880598" cy="880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1EBE2-40A7-4878-AADD-3DEA716F5455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06EED-985D-429D-AAC8-1D06CDCB7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9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640CF-882E-410A-8286-6816C0B589AF}" type="slidenum">
              <a:rPr lang="aa-ET" smtClean="0"/>
              <a:t>6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16944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640CF-882E-410A-8286-6816C0B589AF}" type="slidenum">
              <a:rPr lang="aa-ET" smtClean="0"/>
              <a:t>9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9177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1459-7BD7-4492-BDE3-BE49F34D63AC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273F-5BF1-4F62-8FF0-ED10B603C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1459-7BD7-4492-BDE3-BE49F34D63AC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273F-5BF1-4F62-8FF0-ED10B603C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7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1459-7BD7-4492-BDE3-BE49F34D63AC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273F-5BF1-4F62-8FF0-ED10B603C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93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35EB26D-63B0-4EDD-B7B5-4CD5E5A03278}"/>
              </a:ext>
            </a:extLst>
          </p:cNvPr>
          <p:cNvSpPr/>
          <p:nvPr userDrawn="1"/>
        </p:nvSpPr>
        <p:spPr>
          <a:xfrm>
            <a:off x="331022" y="0"/>
            <a:ext cx="11860978" cy="6858000"/>
          </a:xfrm>
          <a:custGeom>
            <a:avLst/>
            <a:gdLst>
              <a:gd name="connsiteX0" fmla="*/ 726482 w 11860978"/>
              <a:gd name="connsiteY0" fmla="*/ 0 h 6858000"/>
              <a:gd name="connsiteX1" fmla="*/ 11860978 w 11860978"/>
              <a:gd name="connsiteY1" fmla="*/ 0 h 6858000"/>
              <a:gd name="connsiteX2" fmla="*/ 11860978 w 11860978"/>
              <a:gd name="connsiteY2" fmla="*/ 6858000 h 6858000"/>
              <a:gd name="connsiteX3" fmla="*/ 726482 w 11860978"/>
              <a:gd name="connsiteY3" fmla="*/ 6858000 h 6858000"/>
              <a:gd name="connsiteX4" fmla="*/ 664687 w 11860978"/>
              <a:gd name="connsiteY4" fmla="*/ 6721314 h 6858000"/>
              <a:gd name="connsiteX5" fmla="*/ 0 w 11860978"/>
              <a:gd name="connsiteY5" fmla="*/ 3429000 h 6858000"/>
              <a:gd name="connsiteX6" fmla="*/ 664687 w 11860978"/>
              <a:gd name="connsiteY6" fmla="*/ 1366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60978" h="6858000">
                <a:moveTo>
                  <a:pt x="726482" y="0"/>
                </a:moveTo>
                <a:lnTo>
                  <a:pt x="11860978" y="0"/>
                </a:lnTo>
                <a:lnTo>
                  <a:pt x="11860978" y="6858000"/>
                </a:lnTo>
                <a:lnTo>
                  <a:pt x="726482" y="6858000"/>
                </a:lnTo>
                <a:lnTo>
                  <a:pt x="664687" y="6721314"/>
                </a:lnTo>
                <a:cubicBezTo>
                  <a:pt x="236679" y="5709388"/>
                  <a:pt x="0" y="4596834"/>
                  <a:pt x="0" y="3429000"/>
                </a:cubicBezTo>
                <a:cubicBezTo>
                  <a:pt x="0" y="2261166"/>
                  <a:pt x="236679" y="1148612"/>
                  <a:pt x="664687" y="1366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9000" sy="89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BB771A-0789-4F5B-845F-67B7AE026E38}"/>
              </a:ext>
            </a:extLst>
          </p:cNvPr>
          <p:cNvSpPr/>
          <p:nvPr userDrawn="1"/>
        </p:nvSpPr>
        <p:spPr>
          <a:xfrm>
            <a:off x="2109844" y="1"/>
            <a:ext cx="10082156" cy="6858000"/>
          </a:xfrm>
          <a:custGeom>
            <a:avLst/>
            <a:gdLst>
              <a:gd name="connsiteX0" fmla="*/ 947158 w 10082156"/>
              <a:gd name="connsiteY0" fmla="*/ 0 h 6858000"/>
              <a:gd name="connsiteX1" fmla="*/ 10082156 w 10082156"/>
              <a:gd name="connsiteY1" fmla="*/ 0 h 6858000"/>
              <a:gd name="connsiteX2" fmla="*/ 10082156 w 10082156"/>
              <a:gd name="connsiteY2" fmla="*/ 6858000 h 6858000"/>
              <a:gd name="connsiteX3" fmla="*/ 947159 w 10082156"/>
              <a:gd name="connsiteY3" fmla="*/ 6858000 h 6858000"/>
              <a:gd name="connsiteX4" fmla="*/ 806165 w 10082156"/>
              <a:gd name="connsiteY4" fmla="*/ 6612788 h 6858000"/>
              <a:gd name="connsiteX5" fmla="*/ 0 w 10082156"/>
              <a:gd name="connsiteY5" fmla="*/ 3428999 h 6858000"/>
              <a:gd name="connsiteX6" fmla="*/ 806165 w 10082156"/>
              <a:gd name="connsiteY6" fmla="*/ 2452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2156" h="6858000">
                <a:moveTo>
                  <a:pt x="947158" y="0"/>
                </a:moveTo>
                <a:lnTo>
                  <a:pt x="10082156" y="0"/>
                </a:lnTo>
                <a:lnTo>
                  <a:pt x="10082156" y="6858000"/>
                </a:lnTo>
                <a:lnTo>
                  <a:pt x="947159" y="6858000"/>
                </a:lnTo>
                <a:lnTo>
                  <a:pt x="806165" y="6612788"/>
                </a:lnTo>
                <a:cubicBezTo>
                  <a:pt x="292037" y="5666365"/>
                  <a:pt x="0" y="4581787"/>
                  <a:pt x="0" y="3428999"/>
                </a:cubicBezTo>
                <a:cubicBezTo>
                  <a:pt x="0" y="2276212"/>
                  <a:pt x="292037" y="1191634"/>
                  <a:pt x="806165" y="2452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9000" sy="89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FD40567-ECFE-493D-BB3D-73B6CAA27EDD}"/>
              </a:ext>
            </a:extLst>
          </p:cNvPr>
          <p:cNvSpPr/>
          <p:nvPr userDrawn="1"/>
        </p:nvSpPr>
        <p:spPr>
          <a:xfrm>
            <a:off x="3824344" y="0"/>
            <a:ext cx="8367656" cy="6858000"/>
          </a:xfrm>
          <a:custGeom>
            <a:avLst/>
            <a:gdLst>
              <a:gd name="connsiteX0" fmla="*/ 1376287 w 8367656"/>
              <a:gd name="connsiteY0" fmla="*/ 0 h 6858000"/>
              <a:gd name="connsiteX1" fmla="*/ 8367656 w 8367656"/>
              <a:gd name="connsiteY1" fmla="*/ 0 h 6858000"/>
              <a:gd name="connsiteX2" fmla="*/ 8367656 w 8367656"/>
              <a:gd name="connsiteY2" fmla="*/ 6858000 h 6858000"/>
              <a:gd name="connsiteX3" fmla="*/ 1376287 w 8367656"/>
              <a:gd name="connsiteY3" fmla="*/ 6858000 h 6858000"/>
              <a:gd name="connsiteX4" fmla="*/ 1289786 w 8367656"/>
              <a:gd name="connsiteY4" fmla="*/ 6767272 h 6858000"/>
              <a:gd name="connsiteX5" fmla="*/ 0 w 8367656"/>
              <a:gd name="connsiteY5" fmla="*/ 3429000 h 6858000"/>
              <a:gd name="connsiteX6" fmla="*/ 1289786 w 8367656"/>
              <a:gd name="connsiteY6" fmla="*/ 907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7656" h="6858000">
                <a:moveTo>
                  <a:pt x="1376287" y="0"/>
                </a:moveTo>
                <a:lnTo>
                  <a:pt x="8367656" y="0"/>
                </a:lnTo>
                <a:lnTo>
                  <a:pt x="8367656" y="6858000"/>
                </a:lnTo>
                <a:lnTo>
                  <a:pt x="1376287" y="6858000"/>
                </a:lnTo>
                <a:lnTo>
                  <a:pt x="1289786" y="6767272"/>
                </a:lnTo>
                <a:cubicBezTo>
                  <a:pt x="488420" y="5885573"/>
                  <a:pt x="0" y="4714325"/>
                  <a:pt x="0" y="3429000"/>
                </a:cubicBezTo>
                <a:cubicBezTo>
                  <a:pt x="0" y="2143675"/>
                  <a:pt x="488420" y="972427"/>
                  <a:pt x="1289786" y="907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9000" sy="89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AFB41A-2012-475A-B259-E4612550C3F5}"/>
              </a:ext>
            </a:extLst>
          </p:cNvPr>
          <p:cNvSpPr/>
          <p:nvPr userDrawn="1"/>
        </p:nvSpPr>
        <p:spPr>
          <a:xfrm>
            <a:off x="5055422" y="0"/>
            <a:ext cx="7136578" cy="6858001"/>
          </a:xfrm>
          <a:custGeom>
            <a:avLst/>
            <a:gdLst>
              <a:gd name="connsiteX0" fmla="*/ 2255268 w 7136578"/>
              <a:gd name="connsiteY0" fmla="*/ 0 h 6858001"/>
              <a:gd name="connsiteX1" fmla="*/ 5212332 w 7136578"/>
              <a:gd name="connsiteY1" fmla="*/ 0 h 6858001"/>
              <a:gd name="connsiteX2" fmla="*/ 5352557 w 7136578"/>
              <a:gd name="connsiteY2" fmla="*/ 63394 h 6858001"/>
              <a:gd name="connsiteX3" fmla="*/ 7016951 w 7136578"/>
              <a:gd name="connsiteY3" fmla="*/ 1649250 h 6858001"/>
              <a:gd name="connsiteX4" fmla="*/ 7136578 w 7136578"/>
              <a:gd name="connsiteY4" fmla="*/ 1897582 h 6858001"/>
              <a:gd name="connsiteX5" fmla="*/ 7136578 w 7136578"/>
              <a:gd name="connsiteY5" fmla="*/ 4960421 h 6858001"/>
              <a:gd name="connsiteX6" fmla="*/ 7016951 w 7136578"/>
              <a:gd name="connsiteY6" fmla="*/ 5208752 h 6858001"/>
              <a:gd name="connsiteX7" fmla="*/ 5352557 w 7136578"/>
              <a:gd name="connsiteY7" fmla="*/ 6794608 h 6858001"/>
              <a:gd name="connsiteX8" fmla="*/ 5212335 w 7136578"/>
              <a:gd name="connsiteY8" fmla="*/ 6858001 h 6858001"/>
              <a:gd name="connsiteX9" fmla="*/ 2255266 w 7136578"/>
              <a:gd name="connsiteY9" fmla="*/ 6858001 h 6858001"/>
              <a:gd name="connsiteX10" fmla="*/ 2115044 w 7136578"/>
              <a:gd name="connsiteY10" fmla="*/ 6794608 h 6858001"/>
              <a:gd name="connsiteX11" fmla="*/ 0 w 7136578"/>
              <a:gd name="connsiteY11" fmla="*/ 3429001 h 6858001"/>
              <a:gd name="connsiteX12" fmla="*/ 2115044 w 7136578"/>
              <a:gd name="connsiteY12" fmla="*/ 6339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36578" h="6858001">
                <a:moveTo>
                  <a:pt x="2255268" y="0"/>
                </a:moveTo>
                <a:lnTo>
                  <a:pt x="5212332" y="0"/>
                </a:lnTo>
                <a:lnTo>
                  <a:pt x="5352557" y="63394"/>
                </a:lnTo>
                <a:cubicBezTo>
                  <a:pt x="6059899" y="404227"/>
                  <a:pt x="6643331" y="961480"/>
                  <a:pt x="7016951" y="1649250"/>
                </a:cubicBezTo>
                <a:lnTo>
                  <a:pt x="7136578" y="1897582"/>
                </a:lnTo>
                <a:lnTo>
                  <a:pt x="7136578" y="4960421"/>
                </a:lnTo>
                <a:lnTo>
                  <a:pt x="7016951" y="5208752"/>
                </a:lnTo>
                <a:cubicBezTo>
                  <a:pt x="6643331" y="5896523"/>
                  <a:pt x="6059899" y="6453776"/>
                  <a:pt x="5352557" y="6794608"/>
                </a:cubicBezTo>
                <a:lnTo>
                  <a:pt x="5212335" y="6858001"/>
                </a:lnTo>
                <a:lnTo>
                  <a:pt x="2255266" y="6858001"/>
                </a:lnTo>
                <a:lnTo>
                  <a:pt x="2115044" y="6794608"/>
                </a:lnTo>
                <a:cubicBezTo>
                  <a:pt x="863592" y="6191597"/>
                  <a:pt x="0" y="4911151"/>
                  <a:pt x="0" y="3429001"/>
                </a:cubicBezTo>
                <a:cubicBezTo>
                  <a:pt x="0" y="1946852"/>
                  <a:pt x="863592" y="666405"/>
                  <a:pt x="2115044" y="633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9000" sy="89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0625F2D-3F02-4054-91FC-29828C2BE0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8867" y="818645"/>
            <a:ext cx="5220712" cy="5220712"/>
          </a:xfrm>
          <a:custGeom>
            <a:avLst/>
            <a:gdLst>
              <a:gd name="connsiteX0" fmla="*/ 2610356 w 5220712"/>
              <a:gd name="connsiteY0" fmla="*/ 0 h 5220712"/>
              <a:gd name="connsiteX1" fmla="*/ 5220712 w 5220712"/>
              <a:gd name="connsiteY1" fmla="*/ 2610356 h 5220712"/>
              <a:gd name="connsiteX2" fmla="*/ 2610356 w 5220712"/>
              <a:gd name="connsiteY2" fmla="*/ 5220712 h 5220712"/>
              <a:gd name="connsiteX3" fmla="*/ 0 w 5220712"/>
              <a:gd name="connsiteY3" fmla="*/ 2610356 h 5220712"/>
              <a:gd name="connsiteX4" fmla="*/ 2610356 w 5220712"/>
              <a:gd name="connsiteY4" fmla="*/ 0 h 52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0712" h="5220712">
                <a:moveTo>
                  <a:pt x="2610356" y="0"/>
                </a:moveTo>
                <a:cubicBezTo>
                  <a:pt x="4052016" y="0"/>
                  <a:pt x="5220712" y="1168696"/>
                  <a:pt x="5220712" y="2610356"/>
                </a:cubicBezTo>
                <a:cubicBezTo>
                  <a:pt x="5220712" y="4052016"/>
                  <a:pt x="4052016" y="5220712"/>
                  <a:pt x="2610356" y="5220712"/>
                </a:cubicBezTo>
                <a:cubicBezTo>
                  <a:pt x="1168696" y="5220712"/>
                  <a:pt x="0" y="4052016"/>
                  <a:pt x="0" y="2610356"/>
                </a:cubicBezTo>
                <a:cubicBezTo>
                  <a:pt x="0" y="1168696"/>
                  <a:pt x="1168696" y="0"/>
                  <a:pt x="2610356" y="0"/>
                </a:cubicBezTo>
                <a:close/>
              </a:path>
            </a:pathLst>
          </a:custGeom>
          <a:noFill/>
          <a:effectLst>
            <a:outerShdw blurRad="1270000" dist="5715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33228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8A97D7-291B-45E2-8ED3-E263F2F6A4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444459" cy="6858000"/>
          </a:xfrm>
          <a:custGeom>
            <a:avLst/>
            <a:gdLst>
              <a:gd name="connsiteX0" fmla="*/ 0 w 8444459"/>
              <a:gd name="connsiteY0" fmla="*/ 0 h 6858000"/>
              <a:gd name="connsiteX1" fmla="*/ 8444459 w 8444459"/>
              <a:gd name="connsiteY1" fmla="*/ 0 h 6858000"/>
              <a:gd name="connsiteX2" fmla="*/ 8444459 w 8444459"/>
              <a:gd name="connsiteY2" fmla="*/ 6858000 h 6858000"/>
              <a:gd name="connsiteX3" fmla="*/ 0 w 844445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4459" h="6858000">
                <a:moveTo>
                  <a:pt x="0" y="0"/>
                </a:moveTo>
                <a:lnTo>
                  <a:pt x="8444459" y="0"/>
                </a:lnTo>
                <a:lnTo>
                  <a:pt x="844445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9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854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366906" cy="6858000"/>
          </a:xfrm>
          <a:custGeom>
            <a:avLst/>
            <a:gdLst>
              <a:gd name="connsiteX0" fmla="*/ 612297 w 10731016"/>
              <a:gd name="connsiteY0" fmla="*/ 10876943 h 13716000"/>
              <a:gd name="connsiteX1" fmla="*/ 2444270 w 10731016"/>
              <a:gd name="connsiteY1" fmla="*/ 12708915 h 13716000"/>
              <a:gd name="connsiteX2" fmla="*/ 1437184 w 10731016"/>
              <a:gd name="connsiteY2" fmla="*/ 13716000 h 13716000"/>
              <a:gd name="connsiteX3" fmla="*/ 0 w 10731016"/>
              <a:gd name="connsiteY3" fmla="*/ 13716000 h 13716000"/>
              <a:gd name="connsiteX4" fmla="*/ 0 w 10731016"/>
              <a:gd name="connsiteY4" fmla="*/ 11489240 h 13716000"/>
              <a:gd name="connsiteX5" fmla="*/ 8759847 w 10731016"/>
              <a:gd name="connsiteY5" fmla="*/ 10697124 h 13716000"/>
              <a:gd name="connsiteX6" fmla="*/ 10591819 w 10731016"/>
              <a:gd name="connsiteY6" fmla="*/ 12529095 h 13716000"/>
              <a:gd name="connsiteX7" fmla="*/ 9404914 w 10731016"/>
              <a:gd name="connsiteY7" fmla="*/ 13716000 h 13716000"/>
              <a:gd name="connsiteX8" fmla="*/ 5740971 w 10731016"/>
              <a:gd name="connsiteY8" fmla="*/ 13716000 h 13716000"/>
              <a:gd name="connsiteX9" fmla="*/ 8719327 w 10731016"/>
              <a:gd name="connsiteY9" fmla="*/ 6752005 h 13716000"/>
              <a:gd name="connsiteX10" fmla="*/ 10551299 w 10731016"/>
              <a:gd name="connsiteY10" fmla="*/ 8583975 h 13716000"/>
              <a:gd name="connsiteX11" fmla="*/ 5419275 w 10731016"/>
              <a:gd name="connsiteY11" fmla="*/ 13716000 h 13716000"/>
              <a:gd name="connsiteX12" fmla="*/ 2710109 w 10731016"/>
              <a:gd name="connsiteY12" fmla="*/ 13716000 h 13716000"/>
              <a:gd name="connsiteX13" fmla="*/ 2232720 w 10731016"/>
              <a:gd name="connsiteY13" fmla="*/ 13238611 h 13716000"/>
              <a:gd name="connsiteX14" fmla="*/ 4755670 w 10731016"/>
              <a:gd name="connsiteY14" fmla="*/ 6743092 h 13716000"/>
              <a:gd name="connsiteX15" fmla="*/ 6587642 w 10731016"/>
              <a:gd name="connsiteY15" fmla="*/ 8575063 h 13716000"/>
              <a:gd name="connsiteX16" fmla="*/ 2600410 w 10731016"/>
              <a:gd name="connsiteY16" fmla="*/ 12562296 h 13716000"/>
              <a:gd name="connsiteX17" fmla="*/ 768438 w 10731016"/>
              <a:gd name="connsiteY17" fmla="*/ 10730324 h 13716000"/>
              <a:gd name="connsiteX18" fmla="*/ 1817494 w 10731016"/>
              <a:gd name="connsiteY18" fmla="*/ 5752449 h 13716000"/>
              <a:gd name="connsiteX19" fmla="*/ 3649467 w 10731016"/>
              <a:gd name="connsiteY19" fmla="*/ 7584422 h 13716000"/>
              <a:gd name="connsiteX20" fmla="*/ 0 w 10731016"/>
              <a:gd name="connsiteY20" fmla="*/ 11233886 h 13716000"/>
              <a:gd name="connsiteX21" fmla="*/ 0 w 10731016"/>
              <a:gd name="connsiteY21" fmla="*/ 7569943 h 13716000"/>
              <a:gd name="connsiteX22" fmla="*/ 8899045 w 10731016"/>
              <a:gd name="connsiteY22" fmla="*/ 2613718 h 13716000"/>
              <a:gd name="connsiteX23" fmla="*/ 10731016 w 10731016"/>
              <a:gd name="connsiteY23" fmla="*/ 4445690 h 13716000"/>
              <a:gd name="connsiteX24" fmla="*/ 6743783 w 10731016"/>
              <a:gd name="connsiteY24" fmla="*/ 8432921 h 13716000"/>
              <a:gd name="connsiteX25" fmla="*/ 4911811 w 10731016"/>
              <a:gd name="connsiteY25" fmla="*/ 6600951 h 13716000"/>
              <a:gd name="connsiteX26" fmla="*/ 1621862 w 10731016"/>
              <a:gd name="connsiteY26" fmla="*/ 2028828 h 13716000"/>
              <a:gd name="connsiteX27" fmla="*/ 3453834 w 10731016"/>
              <a:gd name="connsiteY27" fmla="*/ 3860800 h 13716000"/>
              <a:gd name="connsiteX28" fmla="*/ 0 w 10731016"/>
              <a:gd name="connsiteY28" fmla="*/ 7314633 h 13716000"/>
              <a:gd name="connsiteX29" fmla="*/ 0 w 10731016"/>
              <a:gd name="connsiteY29" fmla="*/ 3650690 h 13716000"/>
              <a:gd name="connsiteX30" fmla="*/ 7579465 w 10731016"/>
              <a:gd name="connsiteY30" fmla="*/ 0 h 13716000"/>
              <a:gd name="connsiteX31" fmla="*/ 9341017 w 10731016"/>
              <a:gd name="connsiteY31" fmla="*/ 0 h 13716000"/>
              <a:gd name="connsiteX32" fmla="*/ 10292213 w 10731016"/>
              <a:gd name="connsiteY32" fmla="*/ 951196 h 13716000"/>
              <a:gd name="connsiteX33" fmla="*/ 3805606 w 10731016"/>
              <a:gd name="connsiteY33" fmla="*/ 7437803 h 13716000"/>
              <a:gd name="connsiteX34" fmla="*/ 1973633 w 10731016"/>
              <a:gd name="connsiteY34" fmla="*/ 5605832 h 13716000"/>
              <a:gd name="connsiteX35" fmla="*/ 3631635 w 10731016"/>
              <a:gd name="connsiteY35" fmla="*/ 0 h 13716000"/>
              <a:gd name="connsiteX36" fmla="*/ 7295579 w 10731016"/>
              <a:gd name="connsiteY36" fmla="*/ 0 h 13716000"/>
              <a:gd name="connsiteX37" fmla="*/ 3581399 w 10731016"/>
              <a:gd name="connsiteY37" fmla="*/ 3714182 h 13716000"/>
              <a:gd name="connsiteX38" fmla="*/ 1749427 w 10731016"/>
              <a:gd name="connsiteY38" fmla="*/ 1882209 h 13716000"/>
              <a:gd name="connsiteX39" fmla="*/ 0 w 10731016"/>
              <a:gd name="connsiteY39" fmla="*/ 0 h 13716000"/>
              <a:gd name="connsiteX40" fmla="*/ 3366804 w 10731016"/>
              <a:gd name="connsiteY40" fmla="*/ 0 h 13716000"/>
              <a:gd name="connsiteX41" fmla="*/ 0 w 10731016"/>
              <a:gd name="connsiteY41" fmla="*/ 3366803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731016" h="13716000">
                <a:moveTo>
                  <a:pt x="612297" y="10876943"/>
                </a:moveTo>
                <a:lnTo>
                  <a:pt x="2444270" y="12708915"/>
                </a:lnTo>
                <a:lnTo>
                  <a:pt x="1437184" y="13716000"/>
                </a:lnTo>
                <a:lnTo>
                  <a:pt x="0" y="13716000"/>
                </a:lnTo>
                <a:lnTo>
                  <a:pt x="0" y="11489240"/>
                </a:lnTo>
                <a:close/>
                <a:moveTo>
                  <a:pt x="8759847" y="10697124"/>
                </a:moveTo>
                <a:lnTo>
                  <a:pt x="10591819" y="12529095"/>
                </a:lnTo>
                <a:lnTo>
                  <a:pt x="9404914" y="13716000"/>
                </a:lnTo>
                <a:lnTo>
                  <a:pt x="5740971" y="13716000"/>
                </a:lnTo>
                <a:close/>
                <a:moveTo>
                  <a:pt x="8719327" y="6752005"/>
                </a:moveTo>
                <a:lnTo>
                  <a:pt x="10551299" y="8583975"/>
                </a:lnTo>
                <a:lnTo>
                  <a:pt x="5419275" y="13716000"/>
                </a:lnTo>
                <a:lnTo>
                  <a:pt x="2710109" y="13716000"/>
                </a:lnTo>
                <a:lnTo>
                  <a:pt x="2232720" y="13238611"/>
                </a:lnTo>
                <a:close/>
                <a:moveTo>
                  <a:pt x="4755670" y="6743092"/>
                </a:moveTo>
                <a:lnTo>
                  <a:pt x="6587642" y="8575063"/>
                </a:lnTo>
                <a:lnTo>
                  <a:pt x="2600410" y="12562296"/>
                </a:lnTo>
                <a:lnTo>
                  <a:pt x="768438" y="10730324"/>
                </a:lnTo>
                <a:close/>
                <a:moveTo>
                  <a:pt x="1817494" y="5752449"/>
                </a:moveTo>
                <a:lnTo>
                  <a:pt x="3649467" y="7584422"/>
                </a:lnTo>
                <a:lnTo>
                  <a:pt x="0" y="11233886"/>
                </a:lnTo>
                <a:lnTo>
                  <a:pt x="0" y="7569943"/>
                </a:lnTo>
                <a:close/>
                <a:moveTo>
                  <a:pt x="8899045" y="2613718"/>
                </a:moveTo>
                <a:lnTo>
                  <a:pt x="10731016" y="4445690"/>
                </a:lnTo>
                <a:lnTo>
                  <a:pt x="6743783" y="8432921"/>
                </a:lnTo>
                <a:lnTo>
                  <a:pt x="4911811" y="6600951"/>
                </a:lnTo>
                <a:close/>
                <a:moveTo>
                  <a:pt x="1621862" y="2028828"/>
                </a:moveTo>
                <a:lnTo>
                  <a:pt x="3453834" y="3860800"/>
                </a:lnTo>
                <a:lnTo>
                  <a:pt x="0" y="7314633"/>
                </a:lnTo>
                <a:lnTo>
                  <a:pt x="0" y="3650690"/>
                </a:lnTo>
                <a:close/>
                <a:moveTo>
                  <a:pt x="7579465" y="0"/>
                </a:moveTo>
                <a:lnTo>
                  <a:pt x="9341017" y="0"/>
                </a:lnTo>
                <a:lnTo>
                  <a:pt x="10292213" y="951196"/>
                </a:lnTo>
                <a:lnTo>
                  <a:pt x="3805606" y="7437803"/>
                </a:lnTo>
                <a:lnTo>
                  <a:pt x="1973633" y="5605832"/>
                </a:lnTo>
                <a:close/>
                <a:moveTo>
                  <a:pt x="3631635" y="0"/>
                </a:moveTo>
                <a:lnTo>
                  <a:pt x="7295579" y="0"/>
                </a:lnTo>
                <a:lnTo>
                  <a:pt x="3581399" y="3714182"/>
                </a:lnTo>
                <a:lnTo>
                  <a:pt x="1749427" y="1882209"/>
                </a:lnTo>
                <a:close/>
                <a:moveTo>
                  <a:pt x="0" y="0"/>
                </a:moveTo>
                <a:lnTo>
                  <a:pt x="3366804" y="0"/>
                </a:lnTo>
                <a:lnTo>
                  <a:pt x="0" y="336680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812489" y="6446520"/>
            <a:ext cx="508000" cy="33193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D635606-A8C5-42B9-A437-D14FC544C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E437F6D-43BB-4F5D-9441-5D4414B879A1}"/>
              </a:ext>
            </a:extLst>
          </p:cNvPr>
          <p:cNvSpPr/>
          <p:nvPr userDrawn="1"/>
        </p:nvSpPr>
        <p:spPr>
          <a:xfrm flipV="1">
            <a:off x="0" y="0"/>
            <a:ext cx="5776686" cy="6858000"/>
          </a:xfrm>
          <a:custGeom>
            <a:avLst/>
            <a:gdLst>
              <a:gd name="connsiteX0" fmla="*/ 0 w 5449306"/>
              <a:gd name="connsiteY0" fmla="*/ 0 h 6858000"/>
              <a:gd name="connsiteX1" fmla="*/ 4413498 w 5449306"/>
              <a:gd name="connsiteY1" fmla="*/ 0 h 6858000"/>
              <a:gd name="connsiteX2" fmla="*/ 4448938 w 5449306"/>
              <a:gd name="connsiteY2" fmla="*/ 120920 h 6858000"/>
              <a:gd name="connsiteX3" fmla="*/ 5447685 w 5449306"/>
              <a:gd name="connsiteY3" fmla="*/ 3066067 h 6858000"/>
              <a:gd name="connsiteX4" fmla="*/ 2625563 w 5449306"/>
              <a:gd name="connsiteY4" fmla="*/ 6807034 h 6858000"/>
              <a:gd name="connsiteX5" fmla="*/ 2599131 w 5449306"/>
              <a:gd name="connsiteY5" fmla="*/ 6858000 h 6858000"/>
              <a:gd name="connsiteX6" fmla="*/ 0 w 544930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9306" h="6858000">
                <a:moveTo>
                  <a:pt x="0" y="0"/>
                </a:moveTo>
                <a:lnTo>
                  <a:pt x="4413498" y="0"/>
                </a:lnTo>
                <a:lnTo>
                  <a:pt x="4448938" y="120920"/>
                </a:lnTo>
                <a:cubicBezTo>
                  <a:pt x="4706418" y="853318"/>
                  <a:pt x="5489626" y="1324452"/>
                  <a:pt x="5447685" y="3066067"/>
                </a:cubicBezTo>
                <a:cubicBezTo>
                  <a:pt x="5405745" y="4807684"/>
                  <a:pt x="3188219" y="5829974"/>
                  <a:pt x="2625563" y="6807034"/>
                </a:cubicBezTo>
                <a:lnTo>
                  <a:pt x="259913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5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9FE3DDB-95FA-445A-AE35-4D36F57124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449306" cy="6858000"/>
          </a:xfrm>
          <a:custGeom>
            <a:avLst/>
            <a:gdLst>
              <a:gd name="connsiteX0" fmla="*/ 0 w 5449306"/>
              <a:gd name="connsiteY0" fmla="*/ 0 h 6858000"/>
              <a:gd name="connsiteX1" fmla="*/ 2599131 w 5449306"/>
              <a:gd name="connsiteY1" fmla="*/ 0 h 6858000"/>
              <a:gd name="connsiteX2" fmla="*/ 2625563 w 5449306"/>
              <a:gd name="connsiteY2" fmla="*/ 50966 h 6858000"/>
              <a:gd name="connsiteX3" fmla="*/ 5447685 w 5449306"/>
              <a:gd name="connsiteY3" fmla="*/ 3791933 h 6858000"/>
              <a:gd name="connsiteX4" fmla="*/ 4448938 w 5449306"/>
              <a:gd name="connsiteY4" fmla="*/ 6737080 h 6858000"/>
              <a:gd name="connsiteX5" fmla="*/ 4413498 w 5449306"/>
              <a:gd name="connsiteY5" fmla="*/ 6858000 h 6858000"/>
              <a:gd name="connsiteX6" fmla="*/ 0 w 544930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9306" h="6858000">
                <a:moveTo>
                  <a:pt x="0" y="0"/>
                </a:moveTo>
                <a:lnTo>
                  <a:pt x="2599131" y="0"/>
                </a:lnTo>
                <a:lnTo>
                  <a:pt x="2625563" y="50966"/>
                </a:lnTo>
                <a:cubicBezTo>
                  <a:pt x="3188219" y="1028026"/>
                  <a:pt x="5405745" y="2050316"/>
                  <a:pt x="5447685" y="3791933"/>
                </a:cubicBezTo>
                <a:cubicBezTo>
                  <a:pt x="5489626" y="5533548"/>
                  <a:pt x="4706418" y="6004682"/>
                  <a:pt x="4448938" y="6737080"/>
                </a:cubicBezTo>
                <a:lnTo>
                  <a:pt x="44134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381000" dist="114300" dir="5400000" sx="98000" sy="98000" algn="t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2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54EAA4E-B249-4F84-B88D-FA084C38849E}"/>
              </a:ext>
            </a:extLst>
          </p:cNvPr>
          <p:cNvSpPr/>
          <p:nvPr userDrawn="1"/>
        </p:nvSpPr>
        <p:spPr>
          <a:xfrm>
            <a:off x="5905500" y="0"/>
            <a:ext cx="6286501" cy="6858000"/>
          </a:xfrm>
          <a:custGeom>
            <a:avLst/>
            <a:gdLst>
              <a:gd name="connsiteX0" fmla="*/ 1465057 w 6286501"/>
              <a:gd name="connsiteY0" fmla="*/ 0 h 6858000"/>
              <a:gd name="connsiteX1" fmla="*/ 2149043 w 6286501"/>
              <a:gd name="connsiteY1" fmla="*/ 0 h 6858000"/>
              <a:gd name="connsiteX2" fmla="*/ 3009900 w 6286501"/>
              <a:gd name="connsiteY2" fmla="*/ 0 h 6858000"/>
              <a:gd name="connsiteX3" fmla="*/ 3693886 w 6286501"/>
              <a:gd name="connsiteY3" fmla="*/ 0 h 6858000"/>
              <a:gd name="connsiteX4" fmla="*/ 4857750 w 6286501"/>
              <a:gd name="connsiteY4" fmla="*/ 0 h 6858000"/>
              <a:gd name="connsiteX5" fmla="*/ 5541736 w 6286501"/>
              <a:gd name="connsiteY5" fmla="*/ 0 h 6858000"/>
              <a:gd name="connsiteX6" fmla="*/ 5602515 w 6286501"/>
              <a:gd name="connsiteY6" fmla="*/ 0 h 6858000"/>
              <a:gd name="connsiteX7" fmla="*/ 6286501 w 6286501"/>
              <a:gd name="connsiteY7" fmla="*/ 0 h 6858000"/>
              <a:gd name="connsiteX8" fmla="*/ 6286501 w 6286501"/>
              <a:gd name="connsiteY8" fmla="*/ 6858000 h 6858000"/>
              <a:gd name="connsiteX9" fmla="*/ 5602515 w 6286501"/>
              <a:gd name="connsiteY9" fmla="*/ 6858000 h 6858000"/>
              <a:gd name="connsiteX10" fmla="*/ 5541736 w 6286501"/>
              <a:gd name="connsiteY10" fmla="*/ 6858000 h 6858000"/>
              <a:gd name="connsiteX11" fmla="*/ 4857750 w 6286501"/>
              <a:gd name="connsiteY11" fmla="*/ 6858000 h 6858000"/>
              <a:gd name="connsiteX12" fmla="*/ 3693886 w 6286501"/>
              <a:gd name="connsiteY12" fmla="*/ 6858000 h 6858000"/>
              <a:gd name="connsiteX13" fmla="*/ 3009900 w 6286501"/>
              <a:gd name="connsiteY13" fmla="*/ 6858000 h 6858000"/>
              <a:gd name="connsiteX14" fmla="*/ 2149041 w 6286501"/>
              <a:gd name="connsiteY14" fmla="*/ 6858000 h 6858000"/>
              <a:gd name="connsiteX15" fmla="*/ 1465055 w 6286501"/>
              <a:gd name="connsiteY15" fmla="*/ 6858000 h 6858000"/>
              <a:gd name="connsiteX16" fmla="*/ 1357463 w 6286501"/>
              <a:gd name="connsiteY16" fmla="*/ 6756875 h 6858000"/>
              <a:gd name="connsiteX17" fmla="*/ 0 w 6286501"/>
              <a:gd name="connsiteY17" fmla="*/ 3429001 h 6858000"/>
              <a:gd name="connsiteX18" fmla="*/ 1357463 w 6286501"/>
              <a:gd name="connsiteY18" fmla="*/ 1011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86501" h="6858000">
                <a:moveTo>
                  <a:pt x="1465057" y="0"/>
                </a:moveTo>
                <a:lnTo>
                  <a:pt x="2149043" y="0"/>
                </a:lnTo>
                <a:lnTo>
                  <a:pt x="3009900" y="0"/>
                </a:lnTo>
                <a:lnTo>
                  <a:pt x="3693886" y="0"/>
                </a:lnTo>
                <a:lnTo>
                  <a:pt x="4857750" y="0"/>
                </a:lnTo>
                <a:lnTo>
                  <a:pt x="5541736" y="0"/>
                </a:lnTo>
                <a:lnTo>
                  <a:pt x="5602515" y="0"/>
                </a:lnTo>
                <a:lnTo>
                  <a:pt x="6286501" y="0"/>
                </a:lnTo>
                <a:lnTo>
                  <a:pt x="6286501" y="6858000"/>
                </a:lnTo>
                <a:lnTo>
                  <a:pt x="5602515" y="6858000"/>
                </a:lnTo>
                <a:lnTo>
                  <a:pt x="5541736" y="6858000"/>
                </a:lnTo>
                <a:lnTo>
                  <a:pt x="4857750" y="6858000"/>
                </a:lnTo>
                <a:lnTo>
                  <a:pt x="3693886" y="6858000"/>
                </a:lnTo>
                <a:lnTo>
                  <a:pt x="3009900" y="6858000"/>
                </a:lnTo>
                <a:lnTo>
                  <a:pt x="2149041" y="6858000"/>
                </a:lnTo>
                <a:lnTo>
                  <a:pt x="1465055" y="6858000"/>
                </a:lnTo>
                <a:lnTo>
                  <a:pt x="1357463" y="6756875"/>
                </a:lnTo>
                <a:cubicBezTo>
                  <a:pt x="523545" y="5934467"/>
                  <a:pt x="0" y="4748075"/>
                  <a:pt x="0" y="3429001"/>
                </a:cubicBezTo>
                <a:cubicBezTo>
                  <a:pt x="0" y="2109928"/>
                  <a:pt x="523545" y="923535"/>
                  <a:pt x="1357463" y="101128"/>
                </a:cubicBezTo>
                <a:close/>
              </a:path>
            </a:pathLst>
          </a:cu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B34DAF9-5A0A-4AEA-B48E-D7AB439756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1" cy="6858000"/>
          </a:xfrm>
          <a:custGeom>
            <a:avLst/>
            <a:gdLst>
              <a:gd name="connsiteX0" fmla="*/ 2388418 w 6096001"/>
              <a:gd name="connsiteY0" fmla="*/ 0 h 6858000"/>
              <a:gd name="connsiteX1" fmla="*/ 2781300 w 6096001"/>
              <a:gd name="connsiteY1" fmla="*/ 0 h 6858000"/>
              <a:gd name="connsiteX2" fmla="*/ 3072404 w 6096001"/>
              <a:gd name="connsiteY2" fmla="*/ 0 h 6858000"/>
              <a:gd name="connsiteX3" fmla="*/ 3465286 w 6096001"/>
              <a:gd name="connsiteY3" fmla="*/ 0 h 6858000"/>
              <a:gd name="connsiteX4" fmla="*/ 4667250 w 6096001"/>
              <a:gd name="connsiteY4" fmla="*/ 0 h 6858000"/>
              <a:gd name="connsiteX5" fmla="*/ 5351236 w 6096001"/>
              <a:gd name="connsiteY5" fmla="*/ 0 h 6858000"/>
              <a:gd name="connsiteX6" fmla="*/ 5412015 w 6096001"/>
              <a:gd name="connsiteY6" fmla="*/ 0 h 6858000"/>
              <a:gd name="connsiteX7" fmla="*/ 6096001 w 6096001"/>
              <a:gd name="connsiteY7" fmla="*/ 0 h 6858000"/>
              <a:gd name="connsiteX8" fmla="*/ 6096001 w 6096001"/>
              <a:gd name="connsiteY8" fmla="*/ 6858000 h 6858000"/>
              <a:gd name="connsiteX9" fmla="*/ 5412015 w 6096001"/>
              <a:gd name="connsiteY9" fmla="*/ 6858000 h 6858000"/>
              <a:gd name="connsiteX10" fmla="*/ 5351236 w 6096001"/>
              <a:gd name="connsiteY10" fmla="*/ 6858000 h 6858000"/>
              <a:gd name="connsiteX11" fmla="*/ 4667250 w 6096001"/>
              <a:gd name="connsiteY11" fmla="*/ 6858000 h 6858000"/>
              <a:gd name="connsiteX12" fmla="*/ 3465286 w 6096001"/>
              <a:gd name="connsiteY12" fmla="*/ 6858000 h 6858000"/>
              <a:gd name="connsiteX13" fmla="*/ 3072399 w 6096001"/>
              <a:gd name="connsiteY13" fmla="*/ 6858000 h 6858000"/>
              <a:gd name="connsiteX14" fmla="*/ 2781300 w 6096001"/>
              <a:gd name="connsiteY14" fmla="*/ 6858000 h 6858000"/>
              <a:gd name="connsiteX15" fmla="*/ 2388413 w 6096001"/>
              <a:gd name="connsiteY15" fmla="*/ 6858000 h 6858000"/>
              <a:gd name="connsiteX16" fmla="*/ 2232020 w 6096001"/>
              <a:gd name="connsiteY16" fmla="*/ 6796336 h 6858000"/>
              <a:gd name="connsiteX17" fmla="*/ 0 w 6096001"/>
              <a:gd name="connsiteY17" fmla="*/ 3429001 h 6858000"/>
              <a:gd name="connsiteX18" fmla="*/ 2232020 w 6096001"/>
              <a:gd name="connsiteY18" fmla="*/ 616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2388418" y="0"/>
                </a:moveTo>
                <a:lnTo>
                  <a:pt x="2781300" y="0"/>
                </a:lnTo>
                <a:lnTo>
                  <a:pt x="3072404" y="0"/>
                </a:lnTo>
                <a:lnTo>
                  <a:pt x="3465286" y="0"/>
                </a:lnTo>
                <a:lnTo>
                  <a:pt x="4667250" y="0"/>
                </a:lnTo>
                <a:lnTo>
                  <a:pt x="5351236" y="0"/>
                </a:lnTo>
                <a:lnTo>
                  <a:pt x="5412015" y="0"/>
                </a:lnTo>
                <a:lnTo>
                  <a:pt x="6096001" y="0"/>
                </a:lnTo>
                <a:lnTo>
                  <a:pt x="6096001" y="6858000"/>
                </a:lnTo>
                <a:lnTo>
                  <a:pt x="5412015" y="6858000"/>
                </a:lnTo>
                <a:lnTo>
                  <a:pt x="5351236" y="6858000"/>
                </a:lnTo>
                <a:lnTo>
                  <a:pt x="4667250" y="6858000"/>
                </a:lnTo>
                <a:lnTo>
                  <a:pt x="3465286" y="6858000"/>
                </a:lnTo>
                <a:lnTo>
                  <a:pt x="3072399" y="6858000"/>
                </a:lnTo>
                <a:lnTo>
                  <a:pt x="2781300" y="6858000"/>
                </a:lnTo>
                <a:lnTo>
                  <a:pt x="2388413" y="6858000"/>
                </a:lnTo>
                <a:lnTo>
                  <a:pt x="2232020" y="6796336"/>
                </a:lnTo>
                <a:cubicBezTo>
                  <a:pt x="920355" y="6241549"/>
                  <a:pt x="0" y="4942756"/>
                  <a:pt x="0" y="3429001"/>
                </a:cubicBezTo>
                <a:cubicBezTo>
                  <a:pt x="0" y="1915247"/>
                  <a:pt x="920355" y="616453"/>
                  <a:pt x="2232020" y="61666"/>
                </a:cubicBezTo>
                <a:close/>
              </a:path>
            </a:pathLst>
          </a:custGeom>
          <a:noFill/>
          <a:effectLst>
            <a:outerShdw blurRad="381000" dist="114300" dir="5400000" sx="98000" sy="98000" algn="t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0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1459-7BD7-4492-BDE3-BE49F34D63AC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273F-5BF1-4F62-8FF0-ED10B603C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69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1459-7BD7-4492-BDE3-BE49F34D63AC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273F-5BF1-4F62-8FF0-ED10B603C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40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1459-7BD7-4492-BDE3-BE49F34D63AC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273F-5BF1-4F62-8FF0-ED10B603C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6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1459-7BD7-4492-BDE3-BE49F34D63AC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273F-5BF1-4F62-8FF0-ED10B603C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90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1459-7BD7-4492-BDE3-BE49F34D63AC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273F-5BF1-4F62-8FF0-ED10B603C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9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1459-7BD7-4492-BDE3-BE49F34D63AC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273F-5BF1-4F62-8FF0-ED10B603C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78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1459-7BD7-4492-BDE3-BE49F34D63AC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273F-5BF1-4F62-8FF0-ED10B603C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79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1459-7BD7-4492-BDE3-BE49F34D63AC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273F-5BF1-4F62-8FF0-ED10B603C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2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1459-7BD7-4492-BDE3-BE49F34D63AC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E273F-5BF1-4F62-8FF0-ED10B603C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1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3C08F66-DDA3-4E5C-8147-9A5AFEA5BD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867" y="818645"/>
            <a:ext cx="5220712" cy="5220712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9F9A936-329A-4C20-9FB5-110E8CE74F8C}"/>
              </a:ext>
            </a:extLst>
          </p:cNvPr>
          <p:cNvSpPr/>
          <p:nvPr/>
        </p:nvSpPr>
        <p:spPr>
          <a:xfrm>
            <a:off x="10141205" y="1321077"/>
            <a:ext cx="853089" cy="853089"/>
          </a:xfrm>
          <a:prstGeom prst="ellipse">
            <a:avLst/>
          </a:prstGeom>
          <a:solidFill>
            <a:srgbClr val="8C69AD"/>
          </a:solidFill>
          <a:ln>
            <a:noFill/>
          </a:ln>
          <a:effectLst>
            <a:outerShdw blurRad="812800" dist="330200" dir="5400000" sx="62000" sy="62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>
                <a:gsLst>
                  <a:gs pos="100000">
                    <a:schemeClr val="accent6"/>
                  </a:gs>
                  <a:gs pos="0">
                    <a:schemeClr val="accent2"/>
                  </a:gs>
                </a:gsLst>
                <a:lin ang="5400000" scaled="1"/>
              </a:gra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7D9666-4A51-477B-9CFA-30E86A774DDA}"/>
              </a:ext>
            </a:extLst>
          </p:cNvPr>
          <p:cNvSpPr/>
          <p:nvPr/>
        </p:nvSpPr>
        <p:spPr>
          <a:xfrm>
            <a:off x="470351" y="2378131"/>
            <a:ext cx="4469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Proxima Nova Alt Rg" panose="02000506030000020004" pitchFamily="50" charset="0"/>
              </a:rPr>
              <a:t>Project </a:t>
            </a:r>
            <a:r>
              <a:rPr lang="en-US" sz="3600" dirty="0" smtClean="0">
                <a:latin typeface="Proxima Nova Alt Rg" panose="02000506030000020004" pitchFamily="50" charset="0"/>
              </a:rPr>
              <a:t>Kickoff </a:t>
            </a:r>
            <a:r>
              <a:rPr lang="en-US" sz="3600" dirty="0">
                <a:latin typeface="Proxima Nova Alt Rg" panose="02000506030000020004" pitchFamily="50" charset="0"/>
              </a:rPr>
              <a:t>Meeting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DC3409-33A4-4358-8528-D79BF944C032}"/>
              </a:ext>
            </a:extLst>
          </p:cNvPr>
          <p:cNvSpPr/>
          <p:nvPr/>
        </p:nvSpPr>
        <p:spPr>
          <a:xfrm>
            <a:off x="470351" y="36293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Proxima Nova Alt Lt" panose="02000506030000020004" pitchFamily="50" charset="0"/>
              </a:rPr>
              <a:t>for </a:t>
            </a:r>
            <a:endParaRPr lang="en-US" sz="2400" dirty="0" smtClean="0">
              <a:latin typeface="Proxima Nova Alt Lt" panose="02000506030000020004" pitchFamily="50" charset="0"/>
            </a:endParaRPr>
          </a:p>
          <a:p>
            <a:endParaRPr lang="en-US" sz="2400" dirty="0">
              <a:latin typeface="Proxima Nova Alt Lt" panose="02000506030000020004" pitchFamily="50" charset="0"/>
            </a:endParaRPr>
          </a:p>
          <a:p>
            <a:r>
              <a:rPr lang="en-US" sz="2400" b="1" dirty="0">
                <a:latin typeface="Proxima Nova Alt Lt" panose="02000506030000020004" pitchFamily="50" charset="0"/>
              </a:rPr>
              <a:t>&lt;Project Name&gt;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96CA52C-51B4-4A32-9602-3B59B0B6EA77}"/>
              </a:ext>
            </a:extLst>
          </p:cNvPr>
          <p:cNvSpPr/>
          <p:nvPr/>
        </p:nvSpPr>
        <p:spPr>
          <a:xfrm rot="10800000" flipH="1">
            <a:off x="10367157" y="1677"/>
            <a:ext cx="1830183" cy="566164"/>
          </a:xfrm>
          <a:custGeom>
            <a:avLst/>
            <a:gdLst>
              <a:gd name="connsiteX0" fmla="*/ 2808799 w 3637721"/>
              <a:gd name="connsiteY0" fmla="*/ 562555 h 1172817"/>
              <a:gd name="connsiteX1" fmla="*/ 1916265 w 3637721"/>
              <a:gd name="connsiteY1" fmla="*/ 858741 h 1172817"/>
              <a:gd name="connsiteX2" fmla="*/ 1143000 w 3637721"/>
              <a:gd name="connsiteY2" fmla="*/ 761337 h 1172817"/>
              <a:gd name="connsiteX3" fmla="*/ 375700 w 3637721"/>
              <a:gd name="connsiteY3" fmla="*/ 815009 h 1172817"/>
              <a:gd name="connsiteX4" fmla="*/ 0 w 3637721"/>
              <a:gd name="connsiteY4" fmla="*/ 1178781 h 1172817"/>
              <a:gd name="connsiteX5" fmla="*/ 3651637 w 3637721"/>
              <a:gd name="connsiteY5" fmla="*/ 1178781 h 1172817"/>
              <a:gd name="connsiteX6" fmla="*/ 3651637 w 3637721"/>
              <a:gd name="connsiteY6" fmla="*/ 0 h 1172817"/>
              <a:gd name="connsiteX7" fmla="*/ 3283889 w 3637721"/>
              <a:gd name="connsiteY7" fmla="*/ 166978 h 1172817"/>
              <a:gd name="connsiteX8" fmla="*/ 2808799 w 3637721"/>
              <a:gd name="connsiteY8" fmla="*/ 562555 h 117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7721" h="1172817">
                <a:moveTo>
                  <a:pt x="2808799" y="562555"/>
                </a:moveTo>
                <a:cubicBezTo>
                  <a:pt x="2552369" y="751398"/>
                  <a:pt x="2234317" y="856753"/>
                  <a:pt x="1916265" y="858741"/>
                </a:cubicBezTo>
                <a:cubicBezTo>
                  <a:pt x="1655860" y="860729"/>
                  <a:pt x="1401417" y="799106"/>
                  <a:pt x="1143000" y="761337"/>
                </a:cubicBezTo>
                <a:cubicBezTo>
                  <a:pt x="886571" y="723569"/>
                  <a:pt x="614239" y="713630"/>
                  <a:pt x="375700" y="815009"/>
                </a:cubicBezTo>
                <a:cubicBezTo>
                  <a:pt x="212698" y="884582"/>
                  <a:pt x="67587" y="1017767"/>
                  <a:pt x="0" y="1178781"/>
                </a:cubicBezTo>
                <a:lnTo>
                  <a:pt x="3651637" y="1178781"/>
                </a:lnTo>
                <a:lnTo>
                  <a:pt x="3651637" y="0"/>
                </a:lnTo>
                <a:cubicBezTo>
                  <a:pt x="3520440" y="23854"/>
                  <a:pt x="3393219" y="87465"/>
                  <a:pt x="3283889" y="166978"/>
                </a:cubicBezTo>
                <a:cubicBezTo>
                  <a:pt x="3116912" y="286247"/>
                  <a:pt x="2975776" y="441297"/>
                  <a:pt x="2808799" y="562555"/>
                </a:cubicBezTo>
                <a:close/>
              </a:path>
            </a:pathLst>
          </a:custGeom>
          <a:solidFill>
            <a:srgbClr val="25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2159DA5-71D9-4E8E-B3BE-F13F7715FA15}"/>
              </a:ext>
            </a:extLst>
          </p:cNvPr>
          <p:cNvSpPr/>
          <p:nvPr/>
        </p:nvSpPr>
        <p:spPr>
          <a:xfrm flipH="1">
            <a:off x="-3959" y="6039356"/>
            <a:ext cx="3103749" cy="818643"/>
          </a:xfrm>
          <a:custGeom>
            <a:avLst/>
            <a:gdLst>
              <a:gd name="connsiteX0" fmla="*/ 2808799 w 3637721"/>
              <a:gd name="connsiteY0" fmla="*/ 562555 h 1172817"/>
              <a:gd name="connsiteX1" fmla="*/ 1916265 w 3637721"/>
              <a:gd name="connsiteY1" fmla="*/ 858741 h 1172817"/>
              <a:gd name="connsiteX2" fmla="*/ 1143000 w 3637721"/>
              <a:gd name="connsiteY2" fmla="*/ 761337 h 1172817"/>
              <a:gd name="connsiteX3" fmla="*/ 375700 w 3637721"/>
              <a:gd name="connsiteY3" fmla="*/ 815009 h 1172817"/>
              <a:gd name="connsiteX4" fmla="*/ 0 w 3637721"/>
              <a:gd name="connsiteY4" fmla="*/ 1178781 h 1172817"/>
              <a:gd name="connsiteX5" fmla="*/ 3651637 w 3637721"/>
              <a:gd name="connsiteY5" fmla="*/ 1178781 h 1172817"/>
              <a:gd name="connsiteX6" fmla="*/ 3651637 w 3637721"/>
              <a:gd name="connsiteY6" fmla="*/ 0 h 1172817"/>
              <a:gd name="connsiteX7" fmla="*/ 3283889 w 3637721"/>
              <a:gd name="connsiteY7" fmla="*/ 166978 h 1172817"/>
              <a:gd name="connsiteX8" fmla="*/ 2808799 w 3637721"/>
              <a:gd name="connsiteY8" fmla="*/ 562555 h 117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7721" h="1172817">
                <a:moveTo>
                  <a:pt x="2808799" y="562555"/>
                </a:moveTo>
                <a:cubicBezTo>
                  <a:pt x="2552369" y="751398"/>
                  <a:pt x="2234317" y="856753"/>
                  <a:pt x="1916265" y="858741"/>
                </a:cubicBezTo>
                <a:cubicBezTo>
                  <a:pt x="1655860" y="860729"/>
                  <a:pt x="1401417" y="799106"/>
                  <a:pt x="1143000" y="761337"/>
                </a:cubicBezTo>
                <a:cubicBezTo>
                  <a:pt x="886571" y="723569"/>
                  <a:pt x="614239" y="713630"/>
                  <a:pt x="375700" y="815009"/>
                </a:cubicBezTo>
                <a:cubicBezTo>
                  <a:pt x="212698" y="884582"/>
                  <a:pt x="67587" y="1017767"/>
                  <a:pt x="0" y="1178781"/>
                </a:cubicBezTo>
                <a:lnTo>
                  <a:pt x="3651637" y="1178781"/>
                </a:lnTo>
                <a:lnTo>
                  <a:pt x="3651637" y="0"/>
                </a:lnTo>
                <a:cubicBezTo>
                  <a:pt x="3520440" y="23854"/>
                  <a:pt x="3393219" y="87465"/>
                  <a:pt x="3283889" y="166978"/>
                </a:cubicBezTo>
                <a:cubicBezTo>
                  <a:pt x="3116912" y="286247"/>
                  <a:pt x="2975776" y="441297"/>
                  <a:pt x="2808799" y="562555"/>
                </a:cubicBezTo>
                <a:close/>
              </a:path>
            </a:pathLst>
          </a:cu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95775F-AD4B-433F-A10F-195A49419E58}"/>
              </a:ext>
            </a:extLst>
          </p:cNvPr>
          <p:cNvGrpSpPr/>
          <p:nvPr/>
        </p:nvGrpSpPr>
        <p:grpSpPr>
          <a:xfrm>
            <a:off x="4304126" y="3176425"/>
            <a:ext cx="2044400" cy="2104886"/>
            <a:chOff x="4187826" y="2971801"/>
            <a:chExt cx="2146300" cy="220980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D8D18FC-D34A-4E5B-82CB-CCDFEF28F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6" y="3195639"/>
              <a:ext cx="1876425" cy="1885950"/>
            </a:xfrm>
            <a:custGeom>
              <a:avLst/>
              <a:gdLst>
                <a:gd name="T0" fmla="*/ 244 w 244"/>
                <a:gd name="T1" fmla="*/ 243 h 245"/>
                <a:gd name="T2" fmla="*/ 244 w 244"/>
                <a:gd name="T3" fmla="*/ 243 h 245"/>
                <a:gd name="T4" fmla="*/ 4 w 244"/>
                <a:gd name="T5" fmla="*/ 18 h 245"/>
                <a:gd name="T6" fmla="*/ 1 w 244"/>
                <a:gd name="T7" fmla="*/ 15 h 245"/>
                <a:gd name="T8" fmla="*/ 0 w 244"/>
                <a:gd name="T9" fmla="*/ 20 h 245"/>
                <a:gd name="T10" fmla="*/ 0 w 244"/>
                <a:gd name="T11" fmla="*/ 21 h 245"/>
                <a:gd name="T12" fmla="*/ 0 w 244"/>
                <a:gd name="T13" fmla="*/ 25 h 245"/>
                <a:gd name="T14" fmla="*/ 0 w 244"/>
                <a:gd name="T15" fmla="*/ 31 h 245"/>
                <a:gd name="T16" fmla="*/ 0 w 244"/>
                <a:gd name="T17" fmla="*/ 44 h 245"/>
                <a:gd name="T18" fmla="*/ 1 w 244"/>
                <a:gd name="T19" fmla="*/ 53 h 245"/>
                <a:gd name="T20" fmla="*/ 6 w 244"/>
                <a:gd name="T21" fmla="*/ 79 h 245"/>
                <a:gd name="T22" fmla="*/ 7 w 244"/>
                <a:gd name="T23" fmla="*/ 84 h 245"/>
                <a:gd name="T24" fmla="*/ 8 w 244"/>
                <a:gd name="T25" fmla="*/ 88 h 245"/>
                <a:gd name="T26" fmla="*/ 10 w 244"/>
                <a:gd name="T27" fmla="*/ 94 h 245"/>
                <a:gd name="T28" fmla="*/ 11 w 244"/>
                <a:gd name="T29" fmla="*/ 97 h 245"/>
                <a:gd name="T30" fmla="*/ 12 w 244"/>
                <a:gd name="T31" fmla="*/ 101 h 245"/>
                <a:gd name="T32" fmla="*/ 14 w 244"/>
                <a:gd name="T33" fmla="*/ 108 h 245"/>
                <a:gd name="T34" fmla="*/ 15 w 244"/>
                <a:gd name="T35" fmla="*/ 110 h 245"/>
                <a:gd name="T36" fmla="*/ 25 w 244"/>
                <a:gd name="T37" fmla="*/ 132 h 245"/>
                <a:gd name="T38" fmla="*/ 29 w 244"/>
                <a:gd name="T39" fmla="*/ 139 h 245"/>
                <a:gd name="T40" fmla="*/ 29 w 244"/>
                <a:gd name="T41" fmla="*/ 139 h 245"/>
                <a:gd name="T42" fmla="*/ 34 w 244"/>
                <a:gd name="T43" fmla="*/ 146 h 245"/>
                <a:gd name="T44" fmla="*/ 35 w 244"/>
                <a:gd name="T45" fmla="*/ 148 h 245"/>
                <a:gd name="T46" fmla="*/ 36 w 244"/>
                <a:gd name="T47" fmla="*/ 150 h 245"/>
                <a:gd name="T48" fmla="*/ 42 w 244"/>
                <a:gd name="T49" fmla="*/ 159 h 245"/>
                <a:gd name="T50" fmla="*/ 56 w 244"/>
                <a:gd name="T51" fmla="*/ 175 h 245"/>
                <a:gd name="T52" fmla="*/ 61 w 244"/>
                <a:gd name="T53" fmla="*/ 181 h 245"/>
                <a:gd name="T54" fmla="*/ 65 w 244"/>
                <a:gd name="T55" fmla="*/ 185 h 245"/>
                <a:gd name="T56" fmla="*/ 68 w 244"/>
                <a:gd name="T57" fmla="*/ 188 h 245"/>
                <a:gd name="T58" fmla="*/ 80 w 244"/>
                <a:gd name="T59" fmla="*/ 198 h 245"/>
                <a:gd name="T60" fmla="*/ 85 w 244"/>
                <a:gd name="T61" fmla="*/ 202 h 245"/>
                <a:gd name="T62" fmla="*/ 90 w 244"/>
                <a:gd name="T63" fmla="*/ 205 h 245"/>
                <a:gd name="T64" fmla="*/ 107 w 244"/>
                <a:gd name="T65" fmla="*/ 217 h 245"/>
                <a:gd name="T66" fmla="*/ 111 w 244"/>
                <a:gd name="T67" fmla="*/ 218 h 245"/>
                <a:gd name="T68" fmla="*/ 115 w 244"/>
                <a:gd name="T69" fmla="*/ 221 h 245"/>
                <a:gd name="T70" fmla="*/ 118 w 244"/>
                <a:gd name="T71" fmla="*/ 222 h 245"/>
                <a:gd name="T72" fmla="*/ 121 w 244"/>
                <a:gd name="T73" fmla="*/ 224 h 245"/>
                <a:gd name="T74" fmla="*/ 124 w 244"/>
                <a:gd name="T75" fmla="*/ 225 h 245"/>
                <a:gd name="T76" fmla="*/ 148 w 244"/>
                <a:gd name="T77" fmla="*/ 234 h 245"/>
                <a:gd name="T78" fmla="*/ 161 w 244"/>
                <a:gd name="T79" fmla="*/ 238 h 245"/>
                <a:gd name="T80" fmla="*/ 163 w 244"/>
                <a:gd name="T81" fmla="*/ 239 h 245"/>
                <a:gd name="T82" fmla="*/ 166 w 244"/>
                <a:gd name="T83" fmla="*/ 240 h 245"/>
                <a:gd name="T84" fmla="*/ 179 w 244"/>
                <a:gd name="T85" fmla="*/ 242 h 245"/>
                <a:gd name="T86" fmla="*/ 181 w 244"/>
                <a:gd name="T87" fmla="*/ 242 h 245"/>
                <a:gd name="T88" fmla="*/ 190 w 244"/>
                <a:gd name="T89" fmla="*/ 244 h 245"/>
                <a:gd name="T90" fmla="*/ 199 w 244"/>
                <a:gd name="T91" fmla="*/ 244 h 245"/>
                <a:gd name="T92" fmla="*/ 222 w 244"/>
                <a:gd name="T93" fmla="*/ 245 h 245"/>
                <a:gd name="T94" fmla="*/ 238 w 244"/>
                <a:gd name="T95" fmla="*/ 243 h 245"/>
                <a:gd name="T96" fmla="*/ 244 w 244"/>
                <a:gd name="T97" fmla="*/ 2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4" h="245">
                  <a:moveTo>
                    <a:pt x="244" y="243"/>
                  </a:moveTo>
                  <a:cubicBezTo>
                    <a:pt x="244" y="243"/>
                    <a:pt x="244" y="243"/>
                    <a:pt x="244" y="243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27" y="245"/>
                    <a:pt x="194" y="231"/>
                    <a:pt x="154" y="200"/>
                  </a:cubicBezTo>
                  <a:cubicBezTo>
                    <a:pt x="84" y="147"/>
                    <a:pt x="17" y="65"/>
                    <a:pt x="4" y="18"/>
                  </a:cubicBezTo>
                  <a:cubicBezTo>
                    <a:pt x="2" y="11"/>
                    <a:pt x="2" y="5"/>
                    <a:pt x="2" y="0"/>
                  </a:cubicBezTo>
                  <a:cubicBezTo>
                    <a:pt x="2" y="4"/>
                    <a:pt x="1" y="10"/>
                    <a:pt x="1" y="15"/>
                  </a:cubicBezTo>
                  <a:cubicBezTo>
                    <a:pt x="1" y="10"/>
                    <a:pt x="2" y="5"/>
                    <a:pt x="2" y="0"/>
                  </a:cubicBezTo>
                  <a:cubicBezTo>
                    <a:pt x="1" y="7"/>
                    <a:pt x="1" y="13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7"/>
                    <a:pt x="0" y="29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7"/>
                    <a:pt x="1" y="50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5"/>
                    <a:pt x="2" y="65"/>
                    <a:pt x="5" y="79"/>
                  </a:cubicBezTo>
                  <a:cubicBezTo>
                    <a:pt x="5" y="79"/>
                    <a:pt x="6" y="79"/>
                    <a:pt x="6" y="79"/>
                  </a:cubicBezTo>
                  <a:cubicBezTo>
                    <a:pt x="6" y="81"/>
                    <a:pt x="6" y="82"/>
                    <a:pt x="7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5"/>
                    <a:pt x="7" y="85"/>
                    <a:pt x="7" y="86"/>
                  </a:cubicBezTo>
                  <a:cubicBezTo>
                    <a:pt x="7" y="87"/>
                    <a:pt x="8" y="87"/>
                    <a:pt x="8" y="88"/>
                  </a:cubicBezTo>
                  <a:cubicBezTo>
                    <a:pt x="8" y="88"/>
                    <a:pt x="8" y="90"/>
                    <a:pt x="9" y="93"/>
                  </a:cubicBezTo>
                  <a:cubicBezTo>
                    <a:pt x="9" y="93"/>
                    <a:pt x="9" y="94"/>
                    <a:pt x="10" y="94"/>
                  </a:cubicBezTo>
                  <a:cubicBezTo>
                    <a:pt x="10" y="95"/>
                    <a:pt x="10" y="95"/>
                    <a:pt x="10" y="96"/>
                  </a:cubicBezTo>
                  <a:cubicBezTo>
                    <a:pt x="10" y="97"/>
                    <a:pt x="10" y="97"/>
                    <a:pt x="11" y="97"/>
                  </a:cubicBezTo>
                  <a:cubicBezTo>
                    <a:pt x="11" y="98"/>
                    <a:pt x="11" y="99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1"/>
                    <a:pt x="12" y="101"/>
                    <a:pt x="12" y="102"/>
                  </a:cubicBezTo>
                  <a:cubicBezTo>
                    <a:pt x="13" y="104"/>
                    <a:pt x="14" y="106"/>
                    <a:pt x="14" y="108"/>
                  </a:cubicBezTo>
                  <a:cubicBezTo>
                    <a:pt x="15" y="109"/>
                    <a:pt x="15" y="109"/>
                    <a:pt x="15" y="110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8" y="117"/>
                    <a:pt x="19" y="120"/>
                    <a:pt x="23" y="128"/>
                  </a:cubicBezTo>
                  <a:cubicBezTo>
                    <a:pt x="23" y="128"/>
                    <a:pt x="24" y="130"/>
                    <a:pt x="25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6" y="134"/>
                    <a:pt x="28" y="136"/>
                    <a:pt x="29" y="139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30" y="140"/>
                    <a:pt x="31" y="142"/>
                    <a:pt x="31" y="143"/>
                  </a:cubicBezTo>
                  <a:cubicBezTo>
                    <a:pt x="32" y="144"/>
                    <a:pt x="33" y="145"/>
                    <a:pt x="34" y="146"/>
                  </a:cubicBezTo>
                  <a:cubicBezTo>
                    <a:pt x="34" y="146"/>
                    <a:pt x="34" y="146"/>
                    <a:pt x="34" y="147"/>
                  </a:cubicBezTo>
                  <a:cubicBezTo>
                    <a:pt x="34" y="147"/>
                    <a:pt x="35" y="148"/>
                    <a:pt x="35" y="148"/>
                  </a:cubicBezTo>
                  <a:cubicBezTo>
                    <a:pt x="35" y="149"/>
                    <a:pt x="35" y="149"/>
                    <a:pt x="36" y="149"/>
                  </a:cubicBezTo>
                  <a:cubicBezTo>
                    <a:pt x="36" y="149"/>
                    <a:pt x="36" y="150"/>
                    <a:pt x="36" y="150"/>
                  </a:cubicBezTo>
                  <a:cubicBezTo>
                    <a:pt x="38" y="152"/>
                    <a:pt x="39" y="155"/>
                    <a:pt x="41" y="158"/>
                  </a:cubicBezTo>
                  <a:cubicBezTo>
                    <a:pt x="42" y="158"/>
                    <a:pt x="42" y="158"/>
                    <a:pt x="42" y="159"/>
                  </a:cubicBezTo>
                  <a:cubicBezTo>
                    <a:pt x="45" y="162"/>
                    <a:pt x="49" y="167"/>
                    <a:pt x="54" y="173"/>
                  </a:cubicBezTo>
                  <a:cubicBezTo>
                    <a:pt x="54" y="173"/>
                    <a:pt x="55" y="174"/>
                    <a:pt x="56" y="175"/>
                  </a:cubicBezTo>
                  <a:cubicBezTo>
                    <a:pt x="56" y="175"/>
                    <a:pt x="56" y="175"/>
                    <a:pt x="56" y="175"/>
                  </a:cubicBezTo>
                  <a:cubicBezTo>
                    <a:pt x="58" y="177"/>
                    <a:pt x="60" y="179"/>
                    <a:pt x="61" y="181"/>
                  </a:cubicBezTo>
                  <a:cubicBezTo>
                    <a:pt x="62" y="182"/>
                    <a:pt x="62" y="182"/>
                    <a:pt x="63" y="182"/>
                  </a:cubicBezTo>
                  <a:cubicBezTo>
                    <a:pt x="64" y="183"/>
                    <a:pt x="65" y="184"/>
                    <a:pt x="65" y="185"/>
                  </a:cubicBezTo>
                  <a:cubicBezTo>
                    <a:pt x="66" y="185"/>
                    <a:pt x="66" y="186"/>
                    <a:pt x="66" y="186"/>
                  </a:cubicBezTo>
                  <a:cubicBezTo>
                    <a:pt x="67" y="187"/>
                    <a:pt x="68" y="187"/>
                    <a:pt x="68" y="188"/>
                  </a:cubicBezTo>
                  <a:cubicBezTo>
                    <a:pt x="72" y="191"/>
                    <a:pt x="76" y="195"/>
                    <a:pt x="80" y="198"/>
                  </a:cubicBezTo>
                  <a:cubicBezTo>
                    <a:pt x="80" y="198"/>
                    <a:pt x="80" y="198"/>
                    <a:pt x="80" y="198"/>
                  </a:cubicBezTo>
                  <a:cubicBezTo>
                    <a:pt x="82" y="199"/>
                    <a:pt x="83" y="200"/>
                    <a:pt x="84" y="201"/>
                  </a:cubicBezTo>
                  <a:cubicBezTo>
                    <a:pt x="85" y="201"/>
                    <a:pt x="85" y="202"/>
                    <a:pt x="85" y="202"/>
                  </a:cubicBezTo>
                  <a:cubicBezTo>
                    <a:pt x="87" y="203"/>
                    <a:pt x="88" y="204"/>
                    <a:pt x="90" y="205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93" y="208"/>
                    <a:pt x="96" y="210"/>
                    <a:pt x="98" y="211"/>
                  </a:cubicBezTo>
                  <a:cubicBezTo>
                    <a:pt x="101" y="213"/>
                    <a:pt x="104" y="215"/>
                    <a:pt x="107" y="217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109" y="218"/>
                    <a:pt x="110" y="218"/>
                    <a:pt x="111" y="218"/>
                  </a:cubicBezTo>
                  <a:cubicBezTo>
                    <a:pt x="111" y="219"/>
                    <a:pt x="111" y="219"/>
                    <a:pt x="112" y="219"/>
                  </a:cubicBezTo>
                  <a:cubicBezTo>
                    <a:pt x="113" y="220"/>
                    <a:pt x="114" y="220"/>
                    <a:pt x="115" y="221"/>
                  </a:cubicBezTo>
                  <a:cubicBezTo>
                    <a:pt x="115" y="221"/>
                    <a:pt x="115" y="221"/>
                    <a:pt x="115" y="221"/>
                  </a:cubicBezTo>
                  <a:cubicBezTo>
                    <a:pt x="116" y="221"/>
                    <a:pt x="117" y="222"/>
                    <a:pt x="118" y="222"/>
                  </a:cubicBezTo>
                  <a:cubicBezTo>
                    <a:pt x="118" y="222"/>
                    <a:pt x="119" y="223"/>
                    <a:pt x="119" y="223"/>
                  </a:cubicBezTo>
                  <a:cubicBezTo>
                    <a:pt x="120" y="223"/>
                    <a:pt x="120" y="223"/>
                    <a:pt x="121" y="224"/>
                  </a:cubicBezTo>
                  <a:cubicBezTo>
                    <a:pt x="122" y="224"/>
                    <a:pt x="122" y="224"/>
                    <a:pt x="123" y="225"/>
                  </a:cubicBezTo>
                  <a:cubicBezTo>
                    <a:pt x="123" y="225"/>
                    <a:pt x="124" y="225"/>
                    <a:pt x="124" y="225"/>
                  </a:cubicBezTo>
                  <a:cubicBezTo>
                    <a:pt x="129" y="227"/>
                    <a:pt x="133" y="229"/>
                    <a:pt x="136" y="230"/>
                  </a:cubicBezTo>
                  <a:cubicBezTo>
                    <a:pt x="140" y="232"/>
                    <a:pt x="144" y="233"/>
                    <a:pt x="148" y="234"/>
                  </a:cubicBezTo>
                  <a:cubicBezTo>
                    <a:pt x="148" y="234"/>
                    <a:pt x="148" y="235"/>
                    <a:pt x="148" y="235"/>
                  </a:cubicBezTo>
                  <a:cubicBezTo>
                    <a:pt x="152" y="236"/>
                    <a:pt x="156" y="237"/>
                    <a:pt x="161" y="238"/>
                  </a:cubicBezTo>
                  <a:cubicBezTo>
                    <a:pt x="161" y="238"/>
                    <a:pt x="162" y="238"/>
                    <a:pt x="162" y="239"/>
                  </a:cubicBezTo>
                  <a:cubicBezTo>
                    <a:pt x="163" y="239"/>
                    <a:pt x="163" y="239"/>
                    <a:pt x="163" y="239"/>
                  </a:cubicBezTo>
                  <a:cubicBezTo>
                    <a:pt x="164" y="239"/>
                    <a:pt x="164" y="239"/>
                    <a:pt x="165" y="239"/>
                  </a:cubicBezTo>
                  <a:cubicBezTo>
                    <a:pt x="166" y="239"/>
                    <a:pt x="166" y="239"/>
                    <a:pt x="166" y="240"/>
                  </a:cubicBezTo>
                  <a:cubicBezTo>
                    <a:pt x="168" y="240"/>
                    <a:pt x="170" y="240"/>
                    <a:pt x="172" y="241"/>
                  </a:cubicBezTo>
                  <a:cubicBezTo>
                    <a:pt x="174" y="241"/>
                    <a:pt x="177" y="242"/>
                    <a:pt x="179" y="242"/>
                  </a:cubicBezTo>
                  <a:cubicBezTo>
                    <a:pt x="180" y="242"/>
                    <a:pt x="181" y="242"/>
                    <a:pt x="181" y="242"/>
                  </a:cubicBezTo>
                  <a:cubicBezTo>
                    <a:pt x="181" y="242"/>
                    <a:pt x="181" y="242"/>
                    <a:pt x="181" y="242"/>
                  </a:cubicBezTo>
                  <a:cubicBezTo>
                    <a:pt x="186" y="243"/>
                    <a:pt x="189" y="243"/>
                    <a:pt x="189" y="243"/>
                  </a:cubicBezTo>
                  <a:cubicBezTo>
                    <a:pt x="189" y="243"/>
                    <a:pt x="190" y="244"/>
                    <a:pt x="190" y="244"/>
                  </a:cubicBezTo>
                  <a:cubicBezTo>
                    <a:pt x="193" y="244"/>
                    <a:pt x="195" y="244"/>
                    <a:pt x="197" y="244"/>
                  </a:cubicBezTo>
                  <a:cubicBezTo>
                    <a:pt x="198" y="244"/>
                    <a:pt x="199" y="244"/>
                    <a:pt x="199" y="244"/>
                  </a:cubicBezTo>
                  <a:cubicBezTo>
                    <a:pt x="201" y="244"/>
                    <a:pt x="202" y="245"/>
                    <a:pt x="202" y="245"/>
                  </a:cubicBezTo>
                  <a:cubicBezTo>
                    <a:pt x="212" y="245"/>
                    <a:pt x="215" y="245"/>
                    <a:pt x="222" y="245"/>
                  </a:cubicBezTo>
                  <a:cubicBezTo>
                    <a:pt x="222" y="245"/>
                    <a:pt x="222" y="245"/>
                    <a:pt x="222" y="245"/>
                  </a:cubicBezTo>
                  <a:cubicBezTo>
                    <a:pt x="222" y="245"/>
                    <a:pt x="229" y="245"/>
                    <a:pt x="238" y="243"/>
                  </a:cubicBezTo>
                  <a:cubicBezTo>
                    <a:pt x="239" y="243"/>
                    <a:pt x="239" y="243"/>
                    <a:pt x="239" y="243"/>
                  </a:cubicBezTo>
                  <a:cubicBezTo>
                    <a:pt x="241" y="243"/>
                    <a:pt x="242" y="243"/>
                    <a:pt x="244" y="243"/>
                  </a:cubicBezTo>
                  <a:close/>
                </a:path>
              </a:pathLst>
            </a:custGeom>
            <a:solidFill>
              <a:srgbClr val="2593CF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Source Sans Pro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270FDB8-D2FD-42C0-90CC-310216240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2971801"/>
              <a:ext cx="2146300" cy="2209800"/>
            </a:xfrm>
            <a:custGeom>
              <a:avLst/>
              <a:gdLst>
                <a:gd name="T0" fmla="*/ 266 w 279"/>
                <a:gd name="T1" fmla="*/ 239 h 287"/>
                <a:gd name="T2" fmla="*/ 163 w 279"/>
                <a:gd name="T3" fmla="*/ 229 h 287"/>
                <a:gd name="T4" fmla="*/ 13 w 279"/>
                <a:gd name="T5" fmla="*/ 47 h 287"/>
                <a:gd name="T6" fmla="*/ 116 w 279"/>
                <a:gd name="T7" fmla="*/ 58 h 287"/>
                <a:gd name="T8" fmla="*/ 266 w 279"/>
                <a:gd name="T9" fmla="*/ 23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87">
                  <a:moveTo>
                    <a:pt x="266" y="239"/>
                  </a:moveTo>
                  <a:cubicBezTo>
                    <a:pt x="279" y="287"/>
                    <a:pt x="233" y="282"/>
                    <a:pt x="163" y="229"/>
                  </a:cubicBezTo>
                  <a:cubicBezTo>
                    <a:pt x="93" y="176"/>
                    <a:pt x="26" y="94"/>
                    <a:pt x="13" y="47"/>
                  </a:cubicBezTo>
                  <a:cubicBezTo>
                    <a:pt x="0" y="0"/>
                    <a:pt x="46" y="5"/>
                    <a:pt x="116" y="58"/>
                  </a:cubicBezTo>
                  <a:cubicBezTo>
                    <a:pt x="186" y="111"/>
                    <a:pt x="253" y="192"/>
                    <a:pt x="266" y="23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Source Sans Pro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AB7715D-9F79-4DFE-9B32-69CFE4F475F7}"/>
              </a:ext>
            </a:extLst>
          </p:cNvPr>
          <p:cNvGrpSpPr/>
          <p:nvPr/>
        </p:nvGrpSpPr>
        <p:grpSpPr>
          <a:xfrm>
            <a:off x="4772886" y="2700104"/>
            <a:ext cx="2661350" cy="2733932"/>
            <a:chOff x="4679951" y="2471739"/>
            <a:chExt cx="2794001" cy="2870200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F57BE4D-C6CC-43B6-A978-A8FC7B452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9" y="2471739"/>
              <a:ext cx="2608263" cy="2686050"/>
            </a:xfrm>
            <a:custGeom>
              <a:avLst/>
              <a:gdLst>
                <a:gd name="T0" fmla="*/ 323 w 339"/>
                <a:gd name="T1" fmla="*/ 292 h 349"/>
                <a:gd name="T2" fmla="*/ 198 w 339"/>
                <a:gd name="T3" fmla="*/ 279 h 349"/>
                <a:gd name="T4" fmla="*/ 16 w 339"/>
                <a:gd name="T5" fmla="*/ 57 h 349"/>
                <a:gd name="T6" fmla="*/ 141 w 339"/>
                <a:gd name="T7" fmla="*/ 71 h 349"/>
                <a:gd name="T8" fmla="*/ 323 w 339"/>
                <a:gd name="T9" fmla="*/ 29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349">
                  <a:moveTo>
                    <a:pt x="323" y="292"/>
                  </a:moveTo>
                  <a:cubicBezTo>
                    <a:pt x="339" y="349"/>
                    <a:pt x="283" y="344"/>
                    <a:pt x="198" y="279"/>
                  </a:cubicBezTo>
                  <a:cubicBezTo>
                    <a:pt x="113" y="214"/>
                    <a:pt x="32" y="115"/>
                    <a:pt x="16" y="57"/>
                  </a:cubicBezTo>
                  <a:cubicBezTo>
                    <a:pt x="0" y="0"/>
                    <a:pt x="56" y="6"/>
                    <a:pt x="141" y="71"/>
                  </a:cubicBezTo>
                  <a:cubicBezTo>
                    <a:pt x="226" y="135"/>
                    <a:pt x="307" y="234"/>
                    <a:pt x="323" y="2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Source Sans Pro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C1A920F2-1AD3-41D0-9717-7515EB137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951" y="2655889"/>
              <a:ext cx="2640013" cy="2686050"/>
            </a:xfrm>
            <a:custGeom>
              <a:avLst/>
              <a:gdLst>
                <a:gd name="T0" fmla="*/ 222 w 343"/>
                <a:gd name="T1" fmla="*/ 255 h 349"/>
                <a:gd name="T2" fmla="*/ 40 w 343"/>
                <a:gd name="T3" fmla="*/ 33 h 349"/>
                <a:gd name="T4" fmla="*/ 39 w 343"/>
                <a:gd name="T5" fmla="*/ 7 h 349"/>
                <a:gd name="T6" fmla="*/ 42 w 343"/>
                <a:gd name="T7" fmla="*/ 0 h 349"/>
                <a:gd name="T8" fmla="*/ 38 w 343"/>
                <a:gd name="T9" fmla="*/ 5 h 349"/>
                <a:gd name="T10" fmla="*/ 37 w 343"/>
                <a:gd name="T11" fmla="*/ 7 h 349"/>
                <a:gd name="T12" fmla="*/ 34 w 343"/>
                <a:gd name="T13" fmla="*/ 11 h 349"/>
                <a:gd name="T14" fmla="*/ 33 w 343"/>
                <a:gd name="T15" fmla="*/ 12 h 349"/>
                <a:gd name="T16" fmla="*/ 29 w 343"/>
                <a:gd name="T17" fmla="*/ 17 h 349"/>
                <a:gd name="T18" fmla="*/ 28 w 343"/>
                <a:gd name="T19" fmla="*/ 18 h 349"/>
                <a:gd name="T20" fmla="*/ 26 w 343"/>
                <a:gd name="T21" fmla="*/ 22 h 349"/>
                <a:gd name="T22" fmla="*/ 25 w 343"/>
                <a:gd name="T23" fmla="*/ 24 h 349"/>
                <a:gd name="T24" fmla="*/ 23 w 343"/>
                <a:gd name="T25" fmla="*/ 27 h 349"/>
                <a:gd name="T26" fmla="*/ 21 w 343"/>
                <a:gd name="T27" fmla="*/ 29 h 349"/>
                <a:gd name="T28" fmla="*/ 20 w 343"/>
                <a:gd name="T29" fmla="*/ 31 h 349"/>
                <a:gd name="T30" fmla="*/ 18 w 343"/>
                <a:gd name="T31" fmla="*/ 34 h 349"/>
                <a:gd name="T32" fmla="*/ 18 w 343"/>
                <a:gd name="T33" fmla="*/ 35 h 349"/>
                <a:gd name="T34" fmla="*/ 15 w 343"/>
                <a:gd name="T35" fmla="*/ 39 h 349"/>
                <a:gd name="T36" fmla="*/ 15 w 343"/>
                <a:gd name="T37" fmla="*/ 40 h 349"/>
                <a:gd name="T38" fmla="*/ 13 w 343"/>
                <a:gd name="T39" fmla="*/ 45 h 349"/>
                <a:gd name="T40" fmla="*/ 12 w 343"/>
                <a:gd name="T41" fmla="*/ 46 h 349"/>
                <a:gd name="T42" fmla="*/ 10 w 343"/>
                <a:gd name="T43" fmla="*/ 51 h 349"/>
                <a:gd name="T44" fmla="*/ 10 w 343"/>
                <a:gd name="T45" fmla="*/ 51 h 349"/>
                <a:gd name="T46" fmla="*/ 7 w 343"/>
                <a:gd name="T47" fmla="*/ 57 h 349"/>
                <a:gd name="T48" fmla="*/ 7 w 343"/>
                <a:gd name="T49" fmla="*/ 58 h 349"/>
                <a:gd name="T50" fmla="*/ 5 w 343"/>
                <a:gd name="T51" fmla="*/ 63 h 349"/>
                <a:gd name="T52" fmla="*/ 4 w 343"/>
                <a:gd name="T53" fmla="*/ 65 h 349"/>
                <a:gd name="T54" fmla="*/ 2 w 343"/>
                <a:gd name="T55" fmla="*/ 71 h 349"/>
                <a:gd name="T56" fmla="*/ 3 w 343"/>
                <a:gd name="T57" fmla="*/ 95 h 349"/>
                <a:gd name="T58" fmla="*/ 168 w 343"/>
                <a:gd name="T59" fmla="*/ 296 h 349"/>
                <a:gd name="T60" fmla="*/ 273 w 343"/>
                <a:gd name="T61" fmla="*/ 343 h 349"/>
                <a:gd name="T62" fmla="*/ 278 w 343"/>
                <a:gd name="T63" fmla="*/ 341 h 349"/>
                <a:gd name="T64" fmla="*/ 280 w 343"/>
                <a:gd name="T65" fmla="*/ 340 h 349"/>
                <a:gd name="T66" fmla="*/ 286 w 343"/>
                <a:gd name="T67" fmla="*/ 338 h 349"/>
                <a:gd name="T68" fmla="*/ 287 w 343"/>
                <a:gd name="T69" fmla="*/ 338 h 349"/>
                <a:gd name="T70" fmla="*/ 292 w 343"/>
                <a:gd name="T71" fmla="*/ 335 h 349"/>
                <a:gd name="T72" fmla="*/ 293 w 343"/>
                <a:gd name="T73" fmla="*/ 335 h 349"/>
                <a:gd name="T74" fmla="*/ 298 w 343"/>
                <a:gd name="T75" fmla="*/ 332 h 349"/>
                <a:gd name="T76" fmla="*/ 299 w 343"/>
                <a:gd name="T77" fmla="*/ 332 h 349"/>
                <a:gd name="T78" fmla="*/ 304 w 343"/>
                <a:gd name="T79" fmla="*/ 330 h 349"/>
                <a:gd name="T80" fmla="*/ 304 w 343"/>
                <a:gd name="T81" fmla="*/ 329 h 349"/>
                <a:gd name="T82" fmla="*/ 308 w 343"/>
                <a:gd name="T83" fmla="*/ 327 h 349"/>
                <a:gd name="T84" fmla="*/ 310 w 343"/>
                <a:gd name="T85" fmla="*/ 326 h 349"/>
                <a:gd name="T86" fmla="*/ 312 w 343"/>
                <a:gd name="T87" fmla="*/ 325 h 349"/>
                <a:gd name="T88" fmla="*/ 315 w 343"/>
                <a:gd name="T89" fmla="*/ 323 h 349"/>
                <a:gd name="T90" fmla="*/ 317 w 343"/>
                <a:gd name="T91" fmla="*/ 322 h 349"/>
                <a:gd name="T92" fmla="*/ 320 w 343"/>
                <a:gd name="T93" fmla="*/ 320 h 349"/>
                <a:gd name="T94" fmla="*/ 322 w 343"/>
                <a:gd name="T95" fmla="*/ 319 h 349"/>
                <a:gd name="T96" fmla="*/ 326 w 343"/>
                <a:gd name="T97" fmla="*/ 316 h 349"/>
                <a:gd name="T98" fmla="*/ 327 w 343"/>
                <a:gd name="T99" fmla="*/ 316 h 349"/>
                <a:gd name="T100" fmla="*/ 331 w 343"/>
                <a:gd name="T101" fmla="*/ 312 h 349"/>
                <a:gd name="T102" fmla="*/ 333 w 343"/>
                <a:gd name="T103" fmla="*/ 311 h 349"/>
                <a:gd name="T104" fmla="*/ 337 w 343"/>
                <a:gd name="T105" fmla="*/ 308 h 349"/>
                <a:gd name="T106" fmla="*/ 339 w 343"/>
                <a:gd name="T107" fmla="*/ 307 h 349"/>
                <a:gd name="T108" fmla="*/ 343 w 343"/>
                <a:gd name="T109" fmla="*/ 303 h 349"/>
                <a:gd name="T110" fmla="*/ 343 w 343"/>
                <a:gd name="T111" fmla="*/ 303 h 349"/>
                <a:gd name="T112" fmla="*/ 337 w 343"/>
                <a:gd name="T113" fmla="*/ 306 h 349"/>
                <a:gd name="T114" fmla="*/ 222 w 343"/>
                <a:gd name="T115" fmla="*/ 25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3" h="349">
                  <a:moveTo>
                    <a:pt x="222" y="255"/>
                  </a:moveTo>
                  <a:cubicBezTo>
                    <a:pt x="137" y="190"/>
                    <a:pt x="56" y="91"/>
                    <a:pt x="40" y="33"/>
                  </a:cubicBezTo>
                  <a:cubicBezTo>
                    <a:pt x="37" y="22"/>
                    <a:pt x="36" y="13"/>
                    <a:pt x="39" y="7"/>
                  </a:cubicBezTo>
                  <a:cubicBezTo>
                    <a:pt x="39" y="4"/>
                    <a:pt x="41" y="2"/>
                    <a:pt x="42" y="0"/>
                  </a:cubicBezTo>
                  <a:cubicBezTo>
                    <a:pt x="41" y="2"/>
                    <a:pt x="40" y="3"/>
                    <a:pt x="38" y="5"/>
                  </a:cubicBezTo>
                  <a:cubicBezTo>
                    <a:pt x="38" y="6"/>
                    <a:pt x="37" y="6"/>
                    <a:pt x="37" y="7"/>
                  </a:cubicBezTo>
                  <a:cubicBezTo>
                    <a:pt x="36" y="8"/>
                    <a:pt x="35" y="10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1" y="14"/>
                    <a:pt x="30" y="15"/>
                    <a:pt x="29" y="17"/>
                  </a:cubicBezTo>
                  <a:cubicBezTo>
                    <a:pt x="29" y="17"/>
                    <a:pt x="29" y="18"/>
                    <a:pt x="28" y="18"/>
                  </a:cubicBezTo>
                  <a:cubicBezTo>
                    <a:pt x="28" y="19"/>
                    <a:pt x="27" y="21"/>
                    <a:pt x="26" y="22"/>
                  </a:cubicBezTo>
                  <a:cubicBezTo>
                    <a:pt x="25" y="23"/>
                    <a:pt x="25" y="23"/>
                    <a:pt x="25" y="24"/>
                  </a:cubicBezTo>
                  <a:cubicBezTo>
                    <a:pt x="24" y="25"/>
                    <a:pt x="23" y="26"/>
                    <a:pt x="23" y="27"/>
                  </a:cubicBezTo>
                  <a:cubicBezTo>
                    <a:pt x="22" y="28"/>
                    <a:pt x="22" y="28"/>
                    <a:pt x="21" y="29"/>
                  </a:cubicBezTo>
                  <a:cubicBezTo>
                    <a:pt x="21" y="30"/>
                    <a:pt x="20" y="30"/>
                    <a:pt x="20" y="31"/>
                  </a:cubicBezTo>
                  <a:cubicBezTo>
                    <a:pt x="19" y="32"/>
                    <a:pt x="19" y="33"/>
                    <a:pt x="18" y="34"/>
                  </a:cubicBezTo>
                  <a:cubicBezTo>
                    <a:pt x="18" y="34"/>
                    <a:pt x="18" y="35"/>
                    <a:pt x="18" y="35"/>
                  </a:cubicBezTo>
                  <a:cubicBezTo>
                    <a:pt x="17" y="37"/>
                    <a:pt x="16" y="38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2"/>
                    <a:pt x="13" y="43"/>
                    <a:pt x="13" y="45"/>
                  </a:cubicBezTo>
                  <a:cubicBezTo>
                    <a:pt x="13" y="45"/>
                    <a:pt x="12" y="45"/>
                    <a:pt x="12" y="46"/>
                  </a:cubicBezTo>
                  <a:cubicBezTo>
                    <a:pt x="11" y="47"/>
                    <a:pt x="10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3"/>
                    <a:pt x="8" y="55"/>
                    <a:pt x="7" y="57"/>
                  </a:cubicBezTo>
                  <a:cubicBezTo>
                    <a:pt x="7" y="57"/>
                    <a:pt x="7" y="58"/>
                    <a:pt x="7" y="58"/>
                  </a:cubicBezTo>
                  <a:cubicBezTo>
                    <a:pt x="6" y="60"/>
                    <a:pt x="5" y="62"/>
                    <a:pt x="5" y="63"/>
                  </a:cubicBezTo>
                  <a:cubicBezTo>
                    <a:pt x="4" y="64"/>
                    <a:pt x="4" y="65"/>
                    <a:pt x="4" y="65"/>
                  </a:cubicBezTo>
                  <a:cubicBezTo>
                    <a:pt x="3" y="68"/>
                    <a:pt x="2" y="70"/>
                    <a:pt x="2" y="71"/>
                  </a:cubicBezTo>
                  <a:cubicBezTo>
                    <a:pt x="0" y="77"/>
                    <a:pt x="0" y="85"/>
                    <a:pt x="3" y="95"/>
                  </a:cubicBezTo>
                  <a:cubicBezTo>
                    <a:pt x="17" y="148"/>
                    <a:pt x="91" y="238"/>
                    <a:pt x="168" y="296"/>
                  </a:cubicBezTo>
                  <a:cubicBezTo>
                    <a:pt x="217" y="333"/>
                    <a:pt x="254" y="349"/>
                    <a:pt x="273" y="343"/>
                  </a:cubicBezTo>
                  <a:cubicBezTo>
                    <a:pt x="274" y="342"/>
                    <a:pt x="276" y="342"/>
                    <a:pt x="278" y="341"/>
                  </a:cubicBezTo>
                  <a:cubicBezTo>
                    <a:pt x="279" y="340"/>
                    <a:pt x="280" y="340"/>
                    <a:pt x="280" y="340"/>
                  </a:cubicBezTo>
                  <a:cubicBezTo>
                    <a:pt x="282" y="339"/>
                    <a:pt x="284" y="339"/>
                    <a:pt x="286" y="338"/>
                  </a:cubicBezTo>
                  <a:cubicBezTo>
                    <a:pt x="286" y="338"/>
                    <a:pt x="286" y="338"/>
                    <a:pt x="287" y="338"/>
                  </a:cubicBezTo>
                  <a:cubicBezTo>
                    <a:pt x="288" y="337"/>
                    <a:pt x="290" y="336"/>
                    <a:pt x="292" y="335"/>
                  </a:cubicBezTo>
                  <a:cubicBezTo>
                    <a:pt x="292" y="335"/>
                    <a:pt x="293" y="335"/>
                    <a:pt x="293" y="335"/>
                  </a:cubicBezTo>
                  <a:cubicBezTo>
                    <a:pt x="294" y="334"/>
                    <a:pt x="296" y="333"/>
                    <a:pt x="298" y="332"/>
                  </a:cubicBezTo>
                  <a:cubicBezTo>
                    <a:pt x="298" y="332"/>
                    <a:pt x="299" y="332"/>
                    <a:pt x="299" y="332"/>
                  </a:cubicBezTo>
                  <a:cubicBezTo>
                    <a:pt x="300" y="331"/>
                    <a:pt x="302" y="330"/>
                    <a:pt x="304" y="330"/>
                  </a:cubicBezTo>
                  <a:cubicBezTo>
                    <a:pt x="304" y="329"/>
                    <a:pt x="304" y="329"/>
                    <a:pt x="304" y="329"/>
                  </a:cubicBezTo>
                  <a:cubicBezTo>
                    <a:pt x="306" y="329"/>
                    <a:pt x="307" y="328"/>
                    <a:pt x="308" y="327"/>
                  </a:cubicBezTo>
                  <a:cubicBezTo>
                    <a:pt x="309" y="327"/>
                    <a:pt x="309" y="327"/>
                    <a:pt x="310" y="326"/>
                  </a:cubicBezTo>
                  <a:cubicBezTo>
                    <a:pt x="311" y="326"/>
                    <a:pt x="311" y="325"/>
                    <a:pt x="312" y="325"/>
                  </a:cubicBezTo>
                  <a:cubicBezTo>
                    <a:pt x="313" y="324"/>
                    <a:pt x="314" y="324"/>
                    <a:pt x="315" y="323"/>
                  </a:cubicBezTo>
                  <a:cubicBezTo>
                    <a:pt x="316" y="323"/>
                    <a:pt x="316" y="322"/>
                    <a:pt x="317" y="322"/>
                  </a:cubicBezTo>
                  <a:cubicBezTo>
                    <a:pt x="318" y="321"/>
                    <a:pt x="319" y="321"/>
                    <a:pt x="320" y="320"/>
                  </a:cubicBezTo>
                  <a:cubicBezTo>
                    <a:pt x="321" y="320"/>
                    <a:pt x="321" y="319"/>
                    <a:pt x="322" y="319"/>
                  </a:cubicBezTo>
                  <a:cubicBezTo>
                    <a:pt x="323" y="318"/>
                    <a:pt x="324" y="317"/>
                    <a:pt x="326" y="316"/>
                  </a:cubicBezTo>
                  <a:cubicBezTo>
                    <a:pt x="326" y="316"/>
                    <a:pt x="326" y="316"/>
                    <a:pt x="327" y="316"/>
                  </a:cubicBezTo>
                  <a:cubicBezTo>
                    <a:pt x="328" y="314"/>
                    <a:pt x="330" y="313"/>
                    <a:pt x="331" y="312"/>
                  </a:cubicBezTo>
                  <a:cubicBezTo>
                    <a:pt x="332" y="312"/>
                    <a:pt x="332" y="312"/>
                    <a:pt x="333" y="311"/>
                  </a:cubicBezTo>
                  <a:cubicBezTo>
                    <a:pt x="334" y="310"/>
                    <a:pt x="336" y="309"/>
                    <a:pt x="337" y="308"/>
                  </a:cubicBezTo>
                  <a:cubicBezTo>
                    <a:pt x="337" y="308"/>
                    <a:pt x="338" y="307"/>
                    <a:pt x="339" y="307"/>
                  </a:cubicBezTo>
                  <a:cubicBezTo>
                    <a:pt x="341" y="305"/>
                    <a:pt x="342" y="304"/>
                    <a:pt x="343" y="303"/>
                  </a:cubicBezTo>
                  <a:cubicBezTo>
                    <a:pt x="343" y="303"/>
                    <a:pt x="343" y="303"/>
                    <a:pt x="343" y="303"/>
                  </a:cubicBezTo>
                  <a:cubicBezTo>
                    <a:pt x="342" y="304"/>
                    <a:pt x="340" y="305"/>
                    <a:pt x="337" y="306"/>
                  </a:cubicBezTo>
                  <a:cubicBezTo>
                    <a:pt x="317" y="313"/>
                    <a:pt x="275" y="295"/>
                    <a:pt x="222" y="255"/>
                  </a:cubicBezTo>
                  <a:close/>
                </a:path>
              </a:pathLst>
            </a:custGeom>
            <a:solidFill>
              <a:srgbClr val="2593CF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Source Sans Pro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1785C44-A9C1-43A7-B13D-48A1CB0E2AFD}"/>
              </a:ext>
            </a:extLst>
          </p:cNvPr>
          <p:cNvGrpSpPr/>
          <p:nvPr/>
        </p:nvGrpSpPr>
        <p:grpSpPr>
          <a:xfrm>
            <a:off x="4898393" y="1951599"/>
            <a:ext cx="2667398" cy="2757036"/>
            <a:chOff x="4811714" y="1685926"/>
            <a:chExt cx="2800350" cy="2894455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A5C8A1-D14C-4A98-9539-00CCA5A64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926" y="1685926"/>
              <a:ext cx="2370138" cy="2439988"/>
            </a:xfrm>
            <a:custGeom>
              <a:avLst/>
              <a:gdLst>
                <a:gd name="T0" fmla="*/ 293 w 308"/>
                <a:gd name="T1" fmla="*/ 265 h 317"/>
                <a:gd name="T2" fmla="*/ 180 w 308"/>
                <a:gd name="T3" fmla="*/ 253 h 317"/>
                <a:gd name="T4" fmla="*/ 14 w 308"/>
                <a:gd name="T5" fmla="*/ 52 h 317"/>
                <a:gd name="T6" fmla="*/ 128 w 308"/>
                <a:gd name="T7" fmla="*/ 64 h 317"/>
                <a:gd name="T8" fmla="*/ 293 w 308"/>
                <a:gd name="T9" fmla="*/ 26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317">
                  <a:moveTo>
                    <a:pt x="293" y="265"/>
                  </a:moveTo>
                  <a:cubicBezTo>
                    <a:pt x="308" y="317"/>
                    <a:pt x="257" y="312"/>
                    <a:pt x="180" y="253"/>
                  </a:cubicBezTo>
                  <a:cubicBezTo>
                    <a:pt x="103" y="194"/>
                    <a:pt x="29" y="105"/>
                    <a:pt x="14" y="52"/>
                  </a:cubicBezTo>
                  <a:cubicBezTo>
                    <a:pt x="0" y="0"/>
                    <a:pt x="51" y="6"/>
                    <a:pt x="128" y="64"/>
                  </a:cubicBezTo>
                  <a:cubicBezTo>
                    <a:pt x="205" y="123"/>
                    <a:pt x="279" y="213"/>
                    <a:pt x="293" y="26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Source Sans Pro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8746F2C-60C0-4BC8-830B-3B303C357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4" y="1818131"/>
              <a:ext cx="2692400" cy="2762250"/>
            </a:xfrm>
            <a:custGeom>
              <a:avLst/>
              <a:gdLst>
                <a:gd name="T0" fmla="*/ 310 w 350"/>
                <a:gd name="T1" fmla="*/ 342 h 359"/>
                <a:gd name="T2" fmla="*/ 350 w 350"/>
                <a:gd name="T3" fmla="*/ 271 h 359"/>
                <a:gd name="T4" fmla="*/ 236 w 350"/>
                <a:gd name="T5" fmla="*/ 235 h 359"/>
                <a:gd name="T6" fmla="*/ 70 w 350"/>
                <a:gd name="T7" fmla="*/ 34 h 359"/>
                <a:gd name="T8" fmla="*/ 80 w 350"/>
                <a:gd name="T9" fmla="*/ 0 h 359"/>
                <a:gd name="T10" fmla="*/ 9 w 350"/>
                <a:gd name="T11" fmla="*/ 40 h 359"/>
                <a:gd name="T12" fmla="*/ 5 w 350"/>
                <a:gd name="T13" fmla="*/ 75 h 359"/>
                <a:gd name="T14" fmla="*/ 187 w 350"/>
                <a:gd name="T15" fmla="*/ 296 h 359"/>
                <a:gd name="T16" fmla="*/ 310 w 350"/>
                <a:gd name="T17" fmla="*/ 34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359">
                  <a:moveTo>
                    <a:pt x="310" y="342"/>
                  </a:moveTo>
                  <a:cubicBezTo>
                    <a:pt x="337" y="311"/>
                    <a:pt x="347" y="282"/>
                    <a:pt x="350" y="271"/>
                  </a:cubicBezTo>
                  <a:cubicBezTo>
                    <a:pt x="342" y="295"/>
                    <a:pt x="298" y="282"/>
                    <a:pt x="236" y="235"/>
                  </a:cubicBezTo>
                  <a:cubicBezTo>
                    <a:pt x="159" y="176"/>
                    <a:pt x="85" y="87"/>
                    <a:pt x="70" y="34"/>
                  </a:cubicBezTo>
                  <a:cubicBezTo>
                    <a:pt x="65" y="15"/>
                    <a:pt x="69" y="3"/>
                    <a:pt x="80" y="0"/>
                  </a:cubicBezTo>
                  <a:cubicBezTo>
                    <a:pt x="41" y="12"/>
                    <a:pt x="18" y="32"/>
                    <a:pt x="9" y="40"/>
                  </a:cubicBezTo>
                  <a:cubicBezTo>
                    <a:pt x="2" y="46"/>
                    <a:pt x="0" y="57"/>
                    <a:pt x="5" y="75"/>
                  </a:cubicBezTo>
                  <a:cubicBezTo>
                    <a:pt x="21" y="132"/>
                    <a:pt x="102" y="231"/>
                    <a:pt x="187" y="296"/>
                  </a:cubicBezTo>
                  <a:cubicBezTo>
                    <a:pt x="249" y="343"/>
                    <a:pt x="296" y="359"/>
                    <a:pt x="310" y="342"/>
                  </a:cubicBezTo>
                  <a:close/>
                </a:path>
              </a:pathLst>
            </a:custGeom>
            <a:solidFill>
              <a:srgbClr val="2593CF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Source Sans Pro" charset="0"/>
              </a:endParaRPr>
            </a:p>
          </p:txBody>
        </p:sp>
      </p:grpSp>
      <p:sp>
        <p:nvSpPr>
          <p:cNvPr id="11" name="Freeform 12">
            <a:extLst>
              <a:ext uri="{FF2B5EF4-FFF2-40B4-BE49-F238E27FC236}">
                <a16:creationId xmlns:a16="http://schemas.microsoft.com/office/drawing/2014/main" id="{BFB97403-8F52-452B-B95D-C9F82E2EB166}"/>
              </a:ext>
            </a:extLst>
          </p:cNvPr>
          <p:cNvSpPr>
            <a:spLocks/>
          </p:cNvSpPr>
          <p:nvPr/>
        </p:nvSpPr>
        <p:spPr bwMode="auto">
          <a:xfrm>
            <a:off x="5961421" y="2282756"/>
            <a:ext cx="1926454" cy="1992988"/>
          </a:xfrm>
          <a:custGeom>
            <a:avLst/>
            <a:gdLst>
              <a:gd name="T0" fmla="*/ 260 w 263"/>
              <a:gd name="T1" fmla="*/ 246 h 272"/>
              <a:gd name="T2" fmla="*/ 262 w 263"/>
              <a:gd name="T3" fmla="*/ 201 h 272"/>
              <a:gd name="T4" fmla="*/ 259 w 263"/>
              <a:gd name="T5" fmla="*/ 181 h 272"/>
              <a:gd name="T6" fmla="*/ 257 w 263"/>
              <a:gd name="T7" fmla="*/ 167 h 272"/>
              <a:gd name="T8" fmla="*/ 254 w 263"/>
              <a:gd name="T9" fmla="*/ 157 h 272"/>
              <a:gd name="T10" fmla="*/ 243 w 263"/>
              <a:gd name="T11" fmla="*/ 125 h 272"/>
              <a:gd name="T12" fmla="*/ 227 w 263"/>
              <a:gd name="T13" fmla="*/ 97 h 272"/>
              <a:gd name="T14" fmla="*/ 204 w 263"/>
              <a:gd name="T15" fmla="*/ 68 h 272"/>
              <a:gd name="T16" fmla="*/ 178 w 263"/>
              <a:gd name="T17" fmla="*/ 44 h 272"/>
              <a:gd name="T18" fmla="*/ 103 w 263"/>
              <a:gd name="T19" fmla="*/ 8 h 272"/>
              <a:gd name="T20" fmla="*/ 61 w 263"/>
              <a:gd name="T21" fmla="*/ 1 h 272"/>
              <a:gd name="T22" fmla="*/ 39 w 263"/>
              <a:gd name="T23" fmla="*/ 1 h 272"/>
              <a:gd name="T24" fmla="*/ 28 w 263"/>
              <a:gd name="T25" fmla="*/ 2 h 272"/>
              <a:gd name="T26" fmla="*/ 18 w 263"/>
              <a:gd name="T27" fmla="*/ 3 h 272"/>
              <a:gd name="T28" fmla="*/ 6 w 263"/>
              <a:gd name="T29" fmla="*/ 35 h 272"/>
              <a:gd name="T30" fmla="*/ 155 w 263"/>
              <a:gd name="T31" fmla="*/ 217 h 272"/>
              <a:gd name="T32" fmla="*/ 260 w 263"/>
              <a:gd name="T33" fmla="*/ 24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3" h="272">
                <a:moveTo>
                  <a:pt x="260" y="246"/>
                </a:moveTo>
                <a:cubicBezTo>
                  <a:pt x="262" y="232"/>
                  <a:pt x="263" y="218"/>
                  <a:pt x="262" y="201"/>
                </a:cubicBezTo>
                <a:cubicBezTo>
                  <a:pt x="261" y="195"/>
                  <a:pt x="260" y="187"/>
                  <a:pt x="259" y="181"/>
                </a:cubicBezTo>
                <a:cubicBezTo>
                  <a:pt x="259" y="177"/>
                  <a:pt x="258" y="171"/>
                  <a:pt x="257" y="167"/>
                </a:cubicBezTo>
                <a:cubicBezTo>
                  <a:pt x="256" y="164"/>
                  <a:pt x="255" y="160"/>
                  <a:pt x="254" y="157"/>
                </a:cubicBezTo>
                <a:cubicBezTo>
                  <a:pt x="251" y="146"/>
                  <a:pt x="248" y="136"/>
                  <a:pt x="243" y="125"/>
                </a:cubicBezTo>
                <a:cubicBezTo>
                  <a:pt x="237" y="114"/>
                  <a:pt x="231" y="103"/>
                  <a:pt x="227" y="97"/>
                </a:cubicBezTo>
                <a:cubicBezTo>
                  <a:pt x="223" y="90"/>
                  <a:pt x="216" y="81"/>
                  <a:pt x="204" y="68"/>
                </a:cubicBezTo>
                <a:cubicBezTo>
                  <a:pt x="196" y="60"/>
                  <a:pt x="188" y="52"/>
                  <a:pt x="178" y="44"/>
                </a:cubicBezTo>
                <a:cubicBezTo>
                  <a:pt x="163" y="33"/>
                  <a:pt x="137" y="17"/>
                  <a:pt x="103" y="8"/>
                </a:cubicBezTo>
                <a:cubicBezTo>
                  <a:pt x="97" y="6"/>
                  <a:pt x="82" y="2"/>
                  <a:pt x="61" y="1"/>
                </a:cubicBezTo>
                <a:cubicBezTo>
                  <a:pt x="58" y="1"/>
                  <a:pt x="50" y="0"/>
                  <a:pt x="39" y="1"/>
                </a:cubicBezTo>
                <a:cubicBezTo>
                  <a:pt x="36" y="1"/>
                  <a:pt x="31" y="1"/>
                  <a:pt x="28" y="2"/>
                </a:cubicBezTo>
                <a:cubicBezTo>
                  <a:pt x="25" y="2"/>
                  <a:pt x="21" y="2"/>
                  <a:pt x="18" y="3"/>
                </a:cubicBezTo>
                <a:cubicBezTo>
                  <a:pt x="5" y="5"/>
                  <a:pt x="0" y="15"/>
                  <a:pt x="6" y="35"/>
                </a:cubicBezTo>
                <a:cubicBezTo>
                  <a:pt x="19" y="82"/>
                  <a:pt x="86" y="164"/>
                  <a:pt x="155" y="217"/>
                </a:cubicBezTo>
                <a:cubicBezTo>
                  <a:pt x="214" y="262"/>
                  <a:pt x="256" y="272"/>
                  <a:pt x="260" y="246"/>
                </a:cubicBezTo>
                <a:close/>
              </a:path>
            </a:pathLst>
          </a:custGeom>
          <a:solidFill>
            <a:srgbClr val="2593CF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Source Sans Pro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13179E-327F-4561-9672-A2C307404238}"/>
              </a:ext>
            </a:extLst>
          </p:cNvPr>
          <p:cNvSpPr txBox="1"/>
          <p:nvPr/>
        </p:nvSpPr>
        <p:spPr>
          <a:xfrm>
            <a:off x="8541116" y="1964364"/>
            <a:ext cx="2179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latin typeface="Proxima Nova Alt Lt" panose="02000506030000020004" pitchFamily="50" charset="0"/>
              </a:rPr>
              <a:t>Provides</a:t>
            </a:r>
            <a:r>
              <a:rPr lang="es-ES" sz="1600" dirty="0">
                <a:latin typeface="Proxima Nova Alt Lt" panose="02000506030000020004" pitchFamily="50" charset="0"/>
              </a:rPr>
              <a:t> </a:t>
            </a:r>
            <a:r>
              <a:rPr lang="es-ES" sz="1600" dirty="0" err="1">
                <a:latin typeface="Proxima Nova Alt Lt" panose="02000506030000020004" pitchFamily="50" charset="0"/>
              </a:rPr>
              <a:t>user</a:t>
            </a:r>
            <a:r>
              <a:rPr lang="es-ES" sz="1600" dirty="0">
                <a:latin typeface="Proxima Nova Alt Lt" panose="02000506030000020004" pitchFamily="50" charset="0"/>
              </a:rPr>
              <a:t> interface ……</a:t>
            </a:r>
            <a:endParaRPr lang="en-US" sz="1100" dirty="0">
              <a:latin typeface="Proxima Nova Alt Lt" panose="02000506030000020004" pitchFamily="50" charset="0"/>
            </a:endParaRPr>
          </a:p>
        </p:txBody>
      </p:sp>
      <p:sp>
        <p:nvSpPr>
          <p:cNvPr id="16" name="Freeform 39">
            <a:extLst>
              <a:ext uri="{FF2B5EF4-FFF2-40B4-BE49-F238E27FC236}">
                <a16:creationId xmlns:a16="http://schemas.microsoft.com/office/drawing/2014/main" id="{98353153-DE8A-4F85-AC25-CDF4BD091C2B}"/>
              </a:ext>
            </a:extLst>
          </p:cNvPr>
          <p:cNvSpPr/>
          <p:nvPr/>
        </p:nvSpPr>
        <p:spPr>
          <a:xfrm>
            <a:off x="7275272" y="2187765"/>
            <a:ext cx="801514" cy="47440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  <a:gd name="connsiteX0" fmla="*/ 0 w 3444240"/>
              <a:gd name="connsiteY0" fmla="*/ 568960 h 568960"/>
              <a:gd name="connsiteX1" fmla="*/ 1509383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1509383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637A5F-49DB-4703-BD18-D3D05AD59A65}"/>
              </a:ext>
            </a:extLst>
          </p:cNvPr>
          <p:cNvGrpSpPr/>
          <p:nvPr/>
        </p:nvGrpSpPr>
        <p:grpSpPr>
          <a:xfrm>
            <a:off x="7151924" y="2535674"/>
            <a:ext cx="246695" cy="246695"/>
            <a:chOff x="15578660" y="4067175"/>
            <a:chExt cx="597081" cy="59708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0924EDF-F8FE-4289-B040-57B9E345DC63}"/>
                </a:ext>
              </a:extLst>
            </p:cNvPr>
            <p:cNvSpPr/>
            <p:nvPr/>
          </p:nvSpPr>
          <p:spPr>
            <a:xfrm>
              <a:off x="15578660" y="4067175"/>
              <a:ext cx="597081" cy="59708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47993CE-0886-43FE-9576-AA9D40434563}"/>
                </a:ext>
              </a:extLst>
            </p:cNvPr>
            <p:cNvSpPr/>
            <p:nvPr/>
          </p:nvSpPr>
          <p:spPr>
            <a:xfrm>
              <a:off x="15708682" y="4197197"/>
              <a:ext cx="337036" cy="337036"/>
            </a:xfrm>
            <a:prstGeom prst="ellipse">
              <a:avLst/>
            </a:prstGeom>
            <a:solidFill>
              <a:srgbClr val="2593CF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2" name="Freeform 39">
            <a:extLst>
              <a:ext uri="{FF2B5EF4-FFF2-40B4-BE49-F238E27FC236}">
                <a16:creationId xmlns:a16="http://schemas.microsoft.com/office/drawing/2014/main" id="{9804FAF6-553B-43D7-904B-B215325513D2}"/>
              </a:ext>
            </a:extLst>
          </p:cNvPr>
          <p:cNvSpPr/>
          <p:nvPr/>
        </p:nvSpPr>
        <p:spPr>
          <a:xfrm flipH="1">
            <a:off x="4377993" y="2100596"/>
            <a:ext cx="672127" cy="458357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  <a:gd name="connsiteX0" fmla="*/ 0 w 3444240"/>
              <a:gd name="connsiteY0" fmla="*/ 568960 h 568960"/>
              <a:gd name="connsiteX1" fmla="*/ 1509383 w 3444240"/>
              <a:gd name="connsiteY1" fmla="*/ 0 h 568960"/>
              <a:gd name="connsiteX2" fmla="*/ 3444240 w 3444240"/>
              <a:gd name="connsiteY2" fmla="*/ 0 h 568960"/>
              <a:gd name="connsiteX0" fmla="*/ 0 w 6164884"/>
              <a:gd name="connsiteY0" fmla="*/ 132382 h 132382"/>
              <a:gd name="connsiteX1" fmla="*/ 4230027 w 6164884"/>
              <a:gd name="connsiteY1" fmla="*/ 0 h 132382"/>
              <a:gd name="connsiteX2" fmla="*/ 6164884 w 6164884"/>
              <a:gd name="connsiteY2" fmla="*/ 0 h 132382"/>
              <a:gd name="connsiteX0" fmla="*/ 0 w 4581963"/>
              <a:gd name="connsiteY0" fmla="*/ 332261 h 332261"/>
              <a:gd name="connsiteX1" fmla="*/ 2647106 w 4581963"/>
              <a:gd name="connsiteY1" fmla="*/ 0 h 332261"/>
              <a:gd name="connsiteX2" fmla="*/ 4581963 w 4581963"/>
              <a:gd name="connsiteY2" fmla="*/ 0 h 3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1963" h="332261">
                <a:moveTo>
                  <a:pt x="0" y="332261"/>
                </a:moveTo>
                <a:lnTo>
                  <a:pt x="2647106" y="0"/>
                </a:lnTo>
                <a:lnTo>
                  <a:pt x="4581963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3C53EB-858A-4FC8-ACB0-795EC969F6D5}"/>
              </a:ext>
            </a:extLst>
          </p:cNvPr>
          <p:cNvGrpSpPr/>
          <p:nvPr/>
        </p:nvGrpSpPr>
        <p:grpSpPr>
          <a:xfrm>
            <a:off x="4928736" y="2432096"/>
            <a:ext cx="246695" cy="246695"/>
            <a:chOff x="15578660" y="4067175"/>
            <a:chExt cx="597081" cy="59708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5AD9742-BD4C-4093-A697-076851DA1485}"/>
                </a:ext>
              </a:extLst>
            </p:cNvPr>
            <p:cNvSpPr/>
            <p:nvPr/>
          </p:nvSpPr>
          <p:spPr>
            <a:xfrm>
              <a:off x="15578660" y="4067175"/>
              <a:ext cx="597081" cy="59708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230B2F0-3C94-4820-8F48-BC4C69C90D4D}"/>
                </a:ext>
              </a:extLst>
            </p:cNvPr>
            <p:cNvSpPr/>
            <p:nvPr/>
          </p:nvSpPr>
          <p:spPr>
            <a:xfrm>
              <a:off x="15708682" y="4197197"/>
              <a:ext cx="337036" cy="337036"/>
            </a:xfrm>
            <a:prstGeom prst="ellipse">
              <a:avLst/>
            </a:prstGeom>
            <a:solidFill>
              <a:srgbClr val="2593CF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0CEC508-B585-4F23-931D-7054536DD6FD}"/>
              </a:ext>
            </a:extLst>
          </p:cNvPr>
          <p:cNvSpPr txBox="1"/>
          <p:nvPr/>
        </p:nvSpPr>
        <p:spPr>
          <a:xfrm>
            <a:off x="1782057" y="1762725"/>
            <a:ext cx="198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latin typeface="Proxima Nova Alt Lt" panose="02000506030000020004" pitchFamily="50" charset="0"/>
              </a:rPr>
              <a:t>Uses </a:t>
            </a:r>
            <a:r>
              <a:rPr lang="es-ES" sz="1600" dirty="0" err="1">
                <a:latin typeface="Proxima Nova Alt Lt" panose="02000506030000020004" pitchFamily="50" charset="0"/>
              </a:rPr>
              <a:t>xxx</a:t>
            </a:r>
            <a:r>
              <a:rPr lang="es-ES" sz="1600" dirty="0">
                <a:latin typeface="Proxima Nova Alt Lt" panose="02000506030000020004" pitchFamily="50" charset="0"/>
              </a:rPr>
              <a:t> </a:t>
            </a:r>
            <a:r>
              <a:rPr lang="es-ES" sz="1600" dirty="0" err="1">
                <a:latin typeface="Proxima Nova Alt Lt" panose="02000506030000020004" pitchFamily="50" charset="0"/>
              </a:rPr>
              <a:t>technology</a:t>
            </a:r>
            <a:r>
              <a:rPr lang="es-ES" sz="1600" dirty="0">
                <a:latin typeface="Proxima Nova Alt Lt" panose="02000506030000020004" pitchFamily="50" charset="0"/>
              </a:rPr>
              <a:t> …..</a:t>
            </a:r>
            <a:endParaRPr lang="en-US" sz="1100" dirty="0">
              <a:latin typeface="Proxima Nova Alt Lt" panose="02000506030000020004" pitchFamily="50" charset="0"/>
            </a:endParaRPr>
          </a:p>
        </p:txBody>
      </p:sp>
      <p:sp>
        <p:nvSpPr>
          <p:cNvPr id="29" name="Freeform 39">
            <a:extLst>
              <a:ext uri="{FF2B5EF4-FFF2-40B4-BE49-F238E27FC236}">
                <a16:creationId xmlns:a16="http://schemas.microsoft.com/office/drawing/2014/main" id="{6D233BF6-F9E9-4A9F-8769-367813534A32}"/>
              </a:ext>
            </a:extLst>
          </p:cNvPr>
          <p:cNvSpPr/>
          <p:nvPr/>
        </p:nvSpPr>
        <p:spPr>
          <a:xfrm flipV="1">
            <a:off x="6750106" y="5209799"/>
            <a:ext cx="801514" cy="47440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  <a:gd name="connsiteX0" fmla="*/ 0 w 3444240"/>
              <a:gd name="connsiteY0" fmla="*/ 568960 h 568960"/>
              <a:gd name="connsiteX1" fmla="*/ 1509383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1509383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776C933-CF9A-4A21-B2E2-984056DD00F5}"/>
              </a:ext>
            </a:extLst>
          </p:cNvPr>
          <p:cNvGrpSpPr/>
          <p:nvPr/>
        </p:nvGrpSpPr>
        <p:grpSpPr>
          <a:xfrm>
            <a:off x="6626758" y="5087667"/>
            <a:ext cx="246695" cy="246695"/>
            <a:chOff x="15578660" y="4067175"/>
            <a:chExt cx="597081" cy="59708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1E65B9-B3F5-4742-B0E8-4445952AC37D}"/>
                </a:ext>
              </a:extLst>
            </p:cNvPr>
            <p:cNvSpPr/>
            <p:nvPr/>
          </p:nvSpPr>
          <p:spPr>
            <a:xfrm>
              <a:off x="15578660" y="4067175"/>
              <a:ext cx="597081" cy="59708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1EAFBA-2BA2-4726-8CCB-85D9D02669F2}"/>
                </a:ext>
              </a:extLst>
            </p:cNvPr>
            <p:cNvSpPr/>
            <p:nvPr/>
          </p:nvSpPr>
          <p:spPr>
            <a:xfrm>
              <a:off x="15708682" y="4197197"/>
              <a:ext cx="337036" cy="337036"/>
            </a:xfrm>
            <a:prstGeom prst="ellipse">
              <a:avLst/>
            </a:prstGeom>
            <a:solidFill>
              <a:srgbClr val="2593CF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57E9A58-3285-451E-93B5-BBC749EEC59B}"/>
              </a:ext>
            </a:extLst>
          </p:cNvPr>
          <p:cNvSpPr txBox="1"/>
          <p:nvPr/>
        </p:nvSpPr>
        <p:spPr>
          <a:xfrm>
            <a:off x="8113545" y="5514927"/>
            <a:ext cx="2448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latin typeface="Proxima Nova Alt Lt" panose="02000506030000020004" pitchFamily="50" charset="0"/>
              </a:rPr>
              <a:t>Minimize</a:t>
            </a:r>
            <a:r>
              <a:rPr lang="es-ES" sz="1600" dirty="0">
                <a:latin typeface="Proxima Nova Alt Lt" panose="02000506030000020004" pitchFamily="50" charset="0"/>
              </a:rPr>
              <a:t> </a:t>
            </a:r>
            <a:r>
              <a:rPr lang="es-ES" sz="1600" dirty="0" err="1">
                <a:latin typeface="Proxima Nova Alt Lt" panose="02000506030000020004" pitchFamily="50" charset="0"/>
              </a:rPr>
              <a:t>delay</a:t>
            </a:r>
            <a:r>
              <a:rPr lang="es-ES" sz="1600" dirty="0">
                <a:latin typeface="Proxima Nova Alt Lt" panose="02000506030000020004" pitchFamily="50" charset="0"/>
              </a:rPr>
              <a:t> in ….</a:t>
            </a:r>
            <a:endParaRPr lang="en-US" sz="1100" dirty="0">
              <a:latin typeface="Proxima Nova Alt Lt" panose="02000506030000020004" pitchFamily="50" charset="0"/>
            </a:endParaRPr>
          </a:p>
        </p:txBody>
      </p:sp>
      <p:sp>
        <p:nvSpPr>
          <p:cNvPr id="36" name="Freeform 39">
            <a:extLst>
              <a:ext uri="{FF2B5EF4-FFF2-40B4-BE49-F238E27FC236}">
                <a16:creationId xmlns:a16="http://schemas.microsoft.com/office/drawing/2014/main" id="{7F327304-ACE5-4768-B93D-834C027DA5D8}"/>
              </a:ext>
            </a:extLst>
          </p:cNvPr>
          <p:cNvSpPr/>
          <p:nvPr/>
        </p:nvSpPr>
        <p:spPr>
          <a:xfrm flipH="1" flipV="1">
            <a:off x="3870060" y="4443343"/>
            <a:ext cx="801514" cy="47440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  <a:gd name="connsiteX0" fmla="*/ 0 w 3444240"/>
              <a:gd name="connsiteY0" fmla="*/ 568960 h 568960"/>
              <a:gd name="connsiteX1" fmla="*/ 1509383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1509383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23694A-8840-412F-B362-BEA84A96066F}"/>
              </a:ext>
            </a:extLst>
          </p:cNvPr>
          <p:cNvGrpSpPr/>
          <p:nvPr/>
        </p:nvGrpSpPr>
        <p:grpSpPr>
          <a:xfrm>
            <a:off x="4545955" y="4321211"/>
            <a:ext cx="246695" cy="246695"/>
            <a:chOff x="15578660" y="4067175"/>
            <a:chExt cx="597081" cy="59708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722C219-BF83-4876-AAE5-AB0A4D1DF8C8}"/>
                </a:ext>
              </a:extLst>
            </p:cNvPr>
            <p:cNvSpPr/>
            <p:nvPr/>
          </p:nvSpPr>
          <p:spPr>
            <a:xfrm>
              <a:off x="15578660" y="4067175"/>
              <a:ext cx="597081" cy="59708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3B511C7-41F1-4F40-867B-3C8B83A55539}"/>
                </a:ext>
              </a:extLst>
            </p:cNvPr>
            <p:cNvSpPr/>
            <p:nvPr/>
          </p:nvSpPr>
          <p:spPr>
            <a:xfrm>
              <a:off x="15708682" y="4197197"/>
              <a:ext cx="337036" cy="337036"/>
            </a:xfrm>
            <a:prstGeom prst="ellipse">
              <a:avLst/>
            </a:prstGeom>
            <a:solidFill>
              <a:srgbClr val="2593CF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DC7FAED-06D3-41D0-94EF-ABCE0DD7AB37}"/>
              </a:ext>
            </a:extLst>
          </p:cNvPr>
          <p:cNvSpPr txBox="1"/>
          <p:nvPr/>
        </p:nvSpPr>
        <p:spPr>
          <a:xfrm>
            <a:off x="1275683" y="4597810"/>
            <a:ext cx="217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Alt Lt" panose="02000506030000020004" pitchFamily="50" charset="0"/>
              </a:rPr>
              <a:t>The technology will allow System XXX to </a:t>
            </a:r>
            <a:r>
              <a:rPr lang="en-US" sz="1600" dirty="0" smtClean="0">
                <a:latin typeface="Proxima Nova Alt Lt" panose="02000506030000020004" pitchFamily="50" charset="0"/>
              </a:rPr>
              <a:t>have maximum</a:t>
            </a:r>
            <a:r>
              <a:rPr lang="en-US" sz="1600" dirty="0">
                <a:latin typeface="Proxima Nova Alt Lt" panose="02000506030000020004" pitchFamily="50" charset="0"/>
              </a:rPr>
              <a:t>….</a:t>
            </a:r>
            <a:endParaRPr lang="en-US" sz="1100" dirty="0">
              <a:latin typeface="Proxima Nova Alt Lt" panose="02000506030000020004" pitchFamily="50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3727E75-126B-4685-8A2D-D50E285DCF73}"/>
              </a:ext>
            </a:extLst>
          </p:cNvPr>
          <p:cNvSpPr/>
          <p:nvPr/>
        </p:nvSpPr>
        <p:spPr>
          <a:xfrm>
            <a:off x="4230072" y="805934"/>
            <a:ext cx="3731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Proxima Nova Alt Rg" panose="02000506030000020004" pitchFamily="50" charset="0"/>
              </a:rPr>
              <a:t>Technology To Use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B1D856B4-3435-4644-94B1-CD571C4AE1D8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 pitchFamily="50" charset="0"/>
                <a:cs typeface="Segoe UI" panose="020B0502040204020203" pitchFamily="34" charset="0"/>
              </a:rPr>
              <a:pPr/>
              <a:t>10</a:t>
            </a:fld>
            <a:endParaRPr lang="en-US" b="1" dirty="0">
              <a:solidFill>
                <a:srgbClr val="EFA325"/>
              </a:solidFill>
              <a:latin typeface="Proxima Nova Alt Rg" panose="020005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DBD791-F6AE-49EB-B1FA-28764CA57576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183D83-A9EC-4274-AB4F-195784EF9F58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02935F10-462D-44C5-9BE4-CC2403E9F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925C5F1C-91E7-45AB-91D7-B394C1E0E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01E03F5-5CBF-444E-A7E7-CF0CBAF7BB91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DAA79DE5-A7F4-401A-97AA-F8A03BD5D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1A59514E-C80A-4F88-A509-460011307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07264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4AD90-29B0-4B29-A0C7-C2DB647C38FB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sz="1400" b="1" smtClean="0">
                <a:solidFill>
                  <a:srgbClr val="EFA325"/>
                </a:solidFill>
                <a:latin typeface="Proxima Nova Alt Rg" panose="02000506030000020004"/>
                <a:cs typeface="Segoe UI" panose="020B0502040204020203" pitchFamily="34" charset="0"/>
              </a:rPr>
              <a:pPr/>
              <a:t>11</a:t>
            </a:fld>
            <a:endParaRPr lang="en-US" sz="1400" b="1" dirty="0">
              <a:solidFill>
                <a:srgbClr val="EFA325"/>
              </a:solidFill>
              <a:latin typeface="Proxima Nova Alt Rg" panose="02000506030000020004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E58E95-05D0-48B7-A99F-2CCC77A60DA1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3F62"/>
              </a:solidFill>
              <a:latin typeface="Proxima Nova Alt Rg" panose="020005060300000200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5363EF-6829-4D13-ABEF-80E6242054C8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808C9A4-8AA7-42B8-9E31-E1260DA01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Proxima Nova Alt Rg" panose="02000506030000020004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4615EF6-ABB6-4C02-8173-5559AD5F0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Proxima Nova Alt Rg" panose="020005060300000200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E8741-70FF-46F7-823A-BE27EF111F74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E4CEDA5-BC4A-47A5-AAC1-EBC76C26D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Proxima Nova Alt Rg" panose="02000506030000020004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68A4FB45-726E-4644-8A00-2F137E57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Proxima Nova Alt Rg" panose="0200050603000002000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37B56B3-3F40-46C4-BC92-F564A1144363}"/>
              </a:ext>
            </a:extLst>
          </p:cNvPr>
          <p:cNvSpPr/>
          <p:nvPr/>
        </p:nvSpPr>
        <p:spPr>
          <a:xfrm>
            <a:off x="3691261" y="635668"/>
            <a:ext cx="4657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Proxima Nova Alt Rg" panose="02000506030000020004"/>
              </a:rPr>
              <a:t>Implementation</a:t>
            </a:r>
            <a:r>
              <a:rPr lang="en-US" sz="3600" dirty="0">
                <a:latin typeface="Proxima Nova Alt Rg" panose="02000506030000020004"/>
              </a:rPr>
              <a:t> Approach</a:t>
            </a:r>
          </a:p>
        </p:txBody>
      </p:sp>
      <p:sp>
        <p:nvSpPr>
          <p:cNvPr id="35" name="Chevron 34"/>
          <p:cNvSpPr/>
          <p:nvPr/>
        </p:nvSpPr>
        <p:spPr>
          <a:xfrm>
            <a:off x="1285351" y="1295634"/>
            <a:ext cx="2089150" cy="936625"/>
          </a:xfrm>
          <a:prstGeom prst="chevron">
            <a:avLst/>
          </a:prstGeom>
          <a:solidFill>
            <a:srgbClr val="00B050"/>
          </a:solidFill>
          <a:ln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roxima Nova Alt Rg" panose="02000506030000020004"/>
                <a:cs typeface="Arial"/>
              </a:rPr>
              <a:t>Functional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Proxima Nova Alt Rg" panose="02000506030000020004"/>
                <a:cs typeface="Arial"/>
              </a:rPr>
              <a:t>Specification</a:t>
            </a:r>
            <a:endParaRPr lang="en-MY" sz="1400" b="1" dirty="0">
              <a:solidFill>
                <a:schemeClr val="bg1"/>
              </a:solidFill>
              <a:latin typeface="Proxima Nova Alt Rg" panose="02000506030000020004"/>
              <a:cs typeface="Arial"/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3009376" y="1295634"/>
            <a:ext cx="2061633" cy="936625"/>
          </a:xfrm>
          <a:prstGeom prst="chevr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roxima Nova Alt Rg" panose="02000506030000020004"/>
                <a:cs typeface="Arial"/>
              </a:rPr>
              <a:t>Technical Design</a:t>
            </a:r>
            <a:endParaRPr lang="en-MY" sz="1400" b="1" dirty="0">
              <a:solidFill>
                <a:schemeClr val="bg1"/>
              </a:solidFill>
              <a:latin typeface="Proxima Nova Alt Rg" panose="02000506030000020004"/>
              <a:cs typeface="Arial"/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4669901" y="1295634"/>
            <a:ext cx="2160588" cy="936625"/>
          </a:xfrm>
          <a:prstGeom prst="chevr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Proxima Nova Alt Rg" panose="02000506030000020004"/>
                <a:cs typeface="Arial"/>
              </a:rPr>
              <a:t>Application Development</a:t>
            </a:r>
            <a:endParaRPr lang="en-MY" sz="1400" b="1" dirty="0">
              <a:solidFill>
                <a:schemeClr val="bg1"/>
              </a:solidFill>
              <a:latin typeface="Proxima Nova Alt Rg" panose="02000506030000020004"/>
              <a:cs typeface="Arial"/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6470126" y="1295634"/>
            <a:ext cx="1800225" cy="936625"/>
          </a:xfrm>
          <a:prstGeom prst="chevr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roxima Nova Alt Rg" panose="02000506030000020004"/>
                <a:cs typeface="Arial"/>
              </a:rPr>
              <a:t>Testing</a:t>
            </a:r>
          </a:p>
          <a:p>
            <a:pPr algn="ctr"/>
            <a:endParaRPr lang="en-MY" sz="1400" b="1" dirty="0">
              <a:solidFill>
                <a:schemeClr val="bg1"/>
              </a:solidFill>
              <a:latin typeface="Proxima Nova Alt Rg" panose="02000506030000020004"/>
              <a:cs typeface="Arial"/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7909989" y="1295634"/>
            <a:ext cx="2484437" cy="936625"/>
          </a:xfrm>
          <a:prstGeom prst="chevr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roxima Nova Alt Rg" panose="02000506030000020004"/>
                <a:cs typeface="Arial"/>
              </a:rPr>
              <a:t>Commissioning Go Live</a:t>
            </a:r>
          </a:p>
        </p:txBody>
      </p:sp>
      <p:sp>
        <p:nvSpPr>
          <p:cNvPr id="40" name="TextBox 7"/>
          <p:cNvSpPr txBox="1">
            <a:spLocks noChangeArrowheads="1"/>
          </p:cNvSpPr>
          <p:nvPr/>
        </p:nvSpPr>
        <p:spPr bwMode="auto">
          <a:xfrm>
            <a:off x="1413939" y="2200509"/>
            <a:ext cx="16906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80963" eaLnBrk="0" hangingPunct="0"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200" dirty="0">
                <a:latin typeface="Proxima Nova Alt Rg" panose="02000506030000020004"/>
                <a:cs typeface="Arial"/>
              </a:rPr>
              <a:t>Functional Specification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 dirty="0">
                <a:latin typeface="Proxima Nova Alt Rg" panose="02000506030000020004"/>
                <a:cs typeface="Arial"/>
              </a:rPr>
              <a:t> Solution Design Overview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 dirty="0">
                <a:latin typeface="Proxima Nova Alt Rg" panose="02000506030000020004"/>
                <a:cs typeface="Arial"/>
              </a:rPr>
              <a:t>Conceptual Data Model 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 dirty="0">
                <a:latin typeface="Proxima Nova Alt Rg" panose="02000506030000020004"/>
                <a:cs typeface="Arial"/>
              </a:rPr>
              <a:t>User Roles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 dirty="0">
                <a:latin typeface="Proxima Nova Alt Rg" panose="02000506030000020004"/>
                <a:cs typeface="Arial"/>
              </a:rPr>
              <a:t>Enterprise Structure </a:t>
            </a:r>
            <a:r>
              <a:rPr lang="en-US" sz="1200" dirty="0" smtClean="0">
                <a:latin typeface="Proxima Nova Alt Rg" panose="02000506030000020004"/>
                <a:cs typeface="Arial"/>
              </a:rPr>
              <a:t>Design</a:t>
            </a:r>
          </a:p>
        </p:txBody>
      </p:sp>
      <p:sp>
        <p:nvSpPr>
          <p:cNvPr id="41" name="TextBox 8"/>
          <p:cNvSpPr txBox="1">
            <a:spLocks noChangeArrowheads="1"/>
          </p:cNvSpPr>
          <p:nvPr/>
        </p:nvSpPr>
        <p:spPr bwMode="auto">
          <a:xfrm>
            <a:off x="8557689" y="2262421"/>
            <a:ext cx="1690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80963" eaLnBrk="0" hangingPunct="0"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200" dirty="0">
                <a:latin typeface="Proxima Nova Alt Rg" panose="02000506030000020004"/>
                <a:cs typeface="Arial"/>
              </a:rPr>
              <a:t>Provide Training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 dirty="0">
                <a:latin typeface="Proxima Nova Alt Rg" panose="02000506030000020004"/>
                <a:cs typeface="Arial"/>
              </a:rPr>
              <a:t>Support and Warranty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 dirty="0">
                <a:latin typeface="Proxima Nova Alt Rg" panose="02000506030000020004"/>
                <a:cs typeface="Arial"/>
              </a:rPr>
              <a:t>Provide As-Built Design Documentation</a:t>
            </a:r>
            <a:endParaRPr lang="en-MY" sz="1200" dirty="0">
              <a:latin typeface="Proxima Nova Alt Rg" panose="02000506030000020004"/>
              <a:cs typeface="Arial"/>
            </a:endParaRP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3131614" y="2243371"/>
            <a:ext cx="169068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" indent="-107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200" dirty="0">
                <a:latin typeface="Proxima Nova Alt Rg" panose="02000506030000020004"/>
                <a:cs typeface="Arial"/>
              </a:rPr>
              <a:t>System Architecture Document</a:t>
            </a:r>
            <a:endParaRPr lang="en-MY" sz="1200" dirty="0">
              <a:latin typeface="Proxima Nova Alt Rg" panose="02000506030000020004"/>
              <a:cs typeface="Arial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200" dirty="0">
                <a:latin typeface="Proxima Nova Alt Rg" panose="02000506030000020004"/>
                <a:cs typeface="Arial"/>
              </a:rPr>
              <a:t>Database Design Document</a:t>
            </a:r>
            <a:endParaRPr lang="en-MY" sz="1200" dirty="0">
              <a:latin typeface="Proxima Nova Alt Rg" panose="02000506030000020004"/>
              <a:cs typeface="Arial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200" dirty="0">
                <a:latin typeface="Proxima Nova Alt Rg" panose="02000506030000020004"/>
                <a:cs typeface="Arial"/>
              </a:rPr>
              <a:t>Information Architecture Document</a:t>
            </a:r>
            <a:endParaRPr lang="en-MY" sz="1200" dirty="0">
              <a:latin typeface="Proxima Nova Alt Rg" panose="02000506030000020004"/>
              <a:cs typeface="Arial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200" dirty="0">
                <a:latin typeface="Proxima Nova Alt Rg" panose="02000506030000020004"/>
                <a:cs typeface="Arial"/>
              </a:rPr>
              <a:t>RACI Matrix</a:t>
            </a:r>
            <a:endParaRPr lang="en-MY" sz="1200" dirty="0">
              <a:latin typeface="Proxima Nova Alt Rg" panose="02000506030000020004"/>
              <a:cs typeface="Arial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200" dirty="0">
                <a:latin typeface="Proxima Nova Alt Rg" panose="02000506030000020004"/>
                <a:cs typeface="Arial"/>
              </a:rPr>
              <a:t>Interface Control Document (ICD) and Interface Data Description (IDD)</a:t>
            </a:r>
            <a:endParaRPr lang="en-MY" sz="1200" dirty="0">
              <a:latin typeface="Proxima Nova Alt Rg" panose="02000506030000020004"/>
              <a:cs typeface="Arial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200" dirty="0">
                <a:latin typeface="Proxima Nova Alt Rg" panose="02000506030000020004"/>
                <a:cs typeface="Arial"/>
              </a:rPr>
              <a:t>BPM Modeling</a:t>
            </a:r>
            <a:endParaRPr lang="en-MY" sz="1200" dirty="0">
              <a:latin typeface="Proxima Nova Alt Rg" panose="02000506030000020004"/>
              <a:cs typeface="Arial"/>
            </a:endParaRPr>
          </a:p>
        </p:txBody>
      </p: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4869926" y="2275121"/>
            <a:ext cx="16906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80963" eaLnBrk="0" hangingPunct="0"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200">
                <a:latin typeface="Proxima Nova Alt Rg" panose="02000506030000020004"/>
                <a:cs typeface="Arial"/>
              </a:rPr>
              <a:t>Software Development</a:t>
            </a:r>
            <a:endParaRPr lang="en-MY" sz="1200">
              <a:latin typeface="Proxima Nova Alt Rg" panose="02000506030000020004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36801" y="2221146"/>
            <a:ext cx="220345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3663" indent="-80963">
              <a:buFont typeface="Arial" pitchFamily="34" charset="0"/>
              <a:buChar char="•"/>
              <a:tabLst>
                <a:tab pos="95250" algn="l"/>
              </a:tabLst>
              <a:defRPr/>
            </a:pPr>
            <a:r>
              <a:rPr lang="en-US" sz="1200" dirty="0">
                <a:latin typeface="Proxima Nova Alt Rg" panose="02000506030000020004"/>
                <a:cs typeface="Arial"/>
              </a:rPr>
              <a:t>Conduct</a:t>
            </a:r>
          </a:p>
          <a:p>
            <a:pPr marL="285750" indent="-190500">
              <a:buFont typeface="Arial" pitchFamily="34" charset="0"/>
              <a:buChar char="•"/>
              <a:defRPr/>
            </a:pPr>
            <a:r>
              <a:rPr lang="en-MY" sz="1200" dirty="0">
                <a:latin typeface="Proxima Nova Alt Rg" panose="02000506030000020004"/>
                <a:cs typeface="Arial"/>
              </a:rPr>
              <a:t>Functional Testing</a:t>
            </a:r>
          </a:p>
          <a:p>
            <a:pPr marL="285750" indent="-190500">
              <a:buFont typeface="Arial" pitchFamily="34" charset="0"/>
              <a:buChar char="•"/>
              <a:defRPr/>
            </a:pPr>
            <a:r>
              <a:rPr lang="en-MY" sz="1200" dirty="0">
                <a:latin typeface="Proxima Nova Alt Rg" panose="02000506030000020004"/>
                <a:cs typeface="Arial"/>
              </a:rPr>
              <a:t>System testing</a:t>
            </a:r>
          </a:p>
          <a:p>
            <a:pPr marL="285750" indent="-190500">
              <a:buFont typeface="Arial" pitchFamily="34" charset="0"/>
              <a:buChar char="•"/>
              <a:defRPr/>
            </a:pPr>
            <a:r>
              <a:rPr lang="en-MY" sz="1200" dirty="0">
                <a:latin typeface="Proxima Nova Alt Rg" panose="02000506030000020004"/>
                <a:cs typeface="Arial"/>
              </a:rPr>
              <a:t>Integration Testing</a:t>
            </a:r>
          </a:p>
          <a:p>
            <a:pPr marL="285750" indent="-190500">
              <a:buFont typeface="Arial" pitchFamily="34" charset="0"/>
              <a:buChar char="•"/>
              <a:defRPr/>
            </a:pPr>
            <a:r>
              <a:rPr lang="en-MY" sz="1200" dirty="0">
                <a:latin typeface="Proxima Nova Alt Rg" panose="02000506030000020004"/>
                <a:cs typeface="Arial"/>
              </a:rPr>
              <a:t>Security Testing</a:t>
            </a:r>
          </a:p>
          <a:p>
            <a:pPr marL="285750" indent="-190500">
              <a:buFont typeface="Arial" pitchFamily="34" charset="0"/>
              <a:buChar char="•"/>
              <a:defRPr/>
            </a:pPr>
            <a:r>
              <a:rPr lang="en-MY" sz="1200" dirty="0">
                <a:latin typeface="Proxima Nova Alt Rg" panose="02000506030000020004"/>
                <a:cs typeface="Arial"/>
              </a:rPr>
              <a:t>Exception Testing</a:t>
            </a:r>
          </a:p>
          <a:p>
            <a:pPr marL="285750" indent="-190500">
              <a:buFont typeface="Arial" pitchFamily="34" charset="0"/>
              <a:buChar char="•"/>
              <a:defRPr/>
            </a:pPr>
            <a:r>
              <a:rPr lang="en-MY" sz="1200" dirty="0">
                <a:latin typeface="Proxima Nova Alt Rg" panose="02000506030000020004"/>
                <a:cs typeface="Arial"/>
              </a:rPr>
              <a:t>Business Scenario Testing</a:t>
            </a:r>
          </a:p>
          <a:p>
            <a:pPr marL="285750" indent="-190500">
              <a:buFont typeface="Arial" pitchFamily="34" charset="0"/>
              <a:buChar char="•"/>
              <a:defRPr/>
            </a:pPr>
            <a:r>
              <a:rPr lang="en-MY" sz="1200" dirty="0">
                <a:latin typeface="Proxima Nova Alt Rg" panose="02000506030000020004"/>
                <a:cs typeface="Arial"/>
              </a:rPr>
              <a:t>Usability testing</a:t>
            </a:r>
          </a:p>
          <a:p>
            <a:pPr marL="285750" indent="-190500">
              <a:buFont typeface="Arial" pitchFamily="34" charset="0"/>
              <a:buChar char="•"/>
              <a:defRPr/>
            </a:pPr>
            <a:r>
              <a:rPr lang="en-MY" sz="1200" dirty="0">
                <a:latin typeface="Proxima Nova Alt Rg" panose="02000506030000020004"/>
                <a:cs typeface="Arial"/>
              </a:rPr>
              <a:t>Performance Testing</a:t>
            </a:r>
          </a:p>
          <a:p>
            <a:pPr marL="285750" indent="-190500">
              <a:buFont typeface="Arial" pitchFamily="34" charset="0"/>
              <a:buChar char="•"/>
              <a:defRPr/>
            </a:pPr>
            <a:r>
              <a:rPr lang="en-MY" sz="1200" dirty="0">
                <a:latin typeface="Proxima Nova Alt Rg" panose="02000506030000020004"/>
                <a:cs typeface="Arial"/>
              </a:rPr>
              <a:t>Connectivity Testing</a:t>
            </a:r>
          </a:p>
          <a:p>
            <a:pPr marL="285750" indent="-190500">
              <a:buFont typeface="Arial" pitchFamily="34" charset="0"/>
              <a:buChar char="•"/>
              <a:defRPr/>
            </a:pPr>
            <a:r>
              <a:rPr lang="en-MY" sz="1200" dirty="0">
                <a:latin typeface="Proxima Nova Alt Rg" panose="02000506030000020004"/>
                <a:cs typeface="Arial"/>
              </a:rPr>
              <a:t>Backup and restore testing</a:t>
            </a:r>
          </a:p>
        </p:txBody>
      </p:sp>
      <p:sp>
        <p:nvSpPr>
          <p:cNvPr id="45" name="Curved Left Arrow 44"/>
          <p:cNvSpPr/>
          <p:nvPr/>
        </p:nvSpPr>
        <p:spPr>
          <a:xfrm rot="16200000">
            <a:off x="5814488" y="3411772"/>
            <a:ext cx="1211263" cy="2335212"/>
          </a:xfrm>
          <a:prstGeom prst="curvedLeftArrow">
            <a:avLst>
              <a:gd name="adj1" fmla="val 30741"/>
              <a:gd name="adj2" fmla="val 50000"/>
              <a:gd name="adj3" fmla="val 25000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MY" sz="2000" b="1">
              <a:solidFill>
                <a:schemeClr val="tx1"/>
              </a:solidFill>
              <a:latin typeface="Proxima Nova Alt Rg" panose="02000506030000020004"/>
              <a:cs typeface="Arial"/>
            </a:endParaRPr>
          </a:p>
        </p:txBody>
      </p:sp>
      <p:sp>
        <p:nvSpPr>
          <p:cNvPr id="46" name="Curved Left Arrow 45"/>
          <p:cNvSpPr/>
          <p:nvPr/>
        </p:nvSpPr>
        <p:spPr>
          <a:xfrm rot="5400000">
            <a:off x="5817664" y="4597634"/>
            <a:ext cx="1052512" cy="2335212"/>
          </a:xfrm>
          <a:prstGeom prst="curvedLeftArrow">
            <a:avLst>
              <a:gd name="adj1" fmla="val 31419"/>
              <a:gd name="adj2" fmla="val 50000"/>
              <a:gd name="adj3" fmla="val 25000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MY" sz="2000" b="1">
              <a:solidFill>
                <a:schemeClr val="tx1"/>
              </a:solidFill>
              <a:latin typeface="Proxima Nova Alt Rg" panose="02000506030000020004"/>
              <a:cs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840471" y="3825283"/>
            <a:ext cx="2048065" cy="1359006"/>
            <a:chOff x="3919619" y="4763660"/>
            <a:chExt cx="1452791" cy="1110621"/>
          </a:xfr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48" name="Rectangle 47"/>
            <p:cNvSpPr/>
            <p:nvPr/>
          </p:nvSpPr>
          <p:spPr>
            <a:xfrm>
              <a:off x="3919619" y="4763660"/>
              <a:ext cx="720080" cy="28803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Proxima Nova Alt Rg" panose="02000506030000020004"/>
                  <a:cs typeface="Arial"/>
                </a:rPr>
                <a:t>Build 1</a:t>
              </a:r>
              <a:endParaRPr lang="en-MY" sz="1400" b="1" dirty="0">
                <a:latin typeface="Proxima Nova Alt Rg" panose="02000506030000020004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69513" y="5030273"/>
              <a:ext cx="720080" cy="28803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Proxima Nova Alt Rg" panose="02000506030000020004"/>
                  <a:cs typeface="Arial"/>
                </a:rPr>
                <a:t>Build 2</a:t>
              </a:r>
              <a:endParaRPr lang="en-MY" sz="1400" b="1" dirty="0">
                <a:latin typeface="Proxima Nova Alt Rg" panose="02000506030000020004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74188" y="5298215"/>
              <a:ext cx="720080" cy="28803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Proxima Nova Alt Rg" panose="02000506030000020004"/>
                  <a:cs typeface="Arial"/>
                </a:rPr>
                <a:t>Build  3</a:t>
              </a:r>
              <a:endParaRPr lang="en-MY" sz="1400" b="1" dirty="0">
                <a:latin typeface="Proxima Nova Alt Rg" panose="02000506030000020004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652330" y="5586248"/>
              <a:ext cx="720080" cy="28803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latin typeface="Proxima Nova Alt Rg" panose="02000506030000020004"/>
                  <a:cs typeface="Arial"/>
                </a:rPr>
                <a:t>Build… </a:t>
              </a:r>
              <a:r>
                <a:rPr lang="en-US" sz="1400" b="1" dirty="0">
                  <a:latin typeface="Proxima Nova Alt Rg" panose="02000506030000020004"/>
                  <a:cs typeface="Arial"/>
                </a:rPr>
                <a:t>n</a:t>
              </a:r>
              <a:endParaRPr lang="en-MY" sz="1400" b="1" dirty="0">
                <a:latin typeface="Proxima Nova Alt Rg" panose="02000506030000020004"/>
                <a:cs typeface="Arial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890814" y="5296134"/>
            <a:ext cx="1016000" cy="35242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Proxima Nova Alt Rg" panose="02000506030000020004"/>
                <a:cs typeface="Arial"/>
              </a:rPr>
              <a:t>SIT</a:t>
            </a:r>
            <a:endParaRPr lang="en-MY" sz="1400" b="1" dirty="0">
              <a:solidFill>
                <a:schemeClr val="tx1"/>
              </a:solidFill>
              <a:latin typeface="Proxima Nova Alt Rg" panose="02000506030000020004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321026" y="5624746"/>
            <a:ext cx="1014413" cy="35242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Proxima Nova Alt Rg" panose="02000506030000020004"/>
                <a:cs typeface="Arial"/>
              </a:rPr>
              <a:t>UAT</a:t>
            </a:r>
            <a:endParaRPr lang="en-MY" sz="1400" b="1" dirty="0">
              <a:solidFill>
                <a:schemeClr val="tx1"/>
              </a:solidFill>
              <a:latin typeface="Proxima Nova Alt Rg" panose="02000506030000020004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69914" y="5542196"/>
            <a:ext cx="1110176" cy="33855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Proxima Nova Alt Rg" panose="02000506030000020004"/>
                <a:cs typeface="Arial"/>
              </a:rPr>
              <a:t>Verification</a:t>
            </a:r>
            <a:endParaRPr lang="en-MY" sz="1600" b="1" dirty="0">
              <a:latin typeface="Proxima Nova Alt Rg" panose="02000506030000020004"/>
              <a:cs typeface="Arial"/>
            </a:endParaRPr>
          </a:p>
        </p:txBody>
      </p:sp>
      <p:sp>
        <p:nvSpPr>
          <p:cNvPr id="55" name="Right Brace 54"/>
          <p:cNvSpPr/>
          <p:nvPr/>
        </p:nvSpPr>
        <p:spPr>
          <a:xfrm>
            <a:off x="8479947" y="5182546"/>
            <a:ext cx="322595" cy="831850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MY" sz="2000">
              <a:latin typeface="Proxima Nova Alt Rg" panose="02000506030000020004"/>
              <a:cs typeface="Arial"/>
            </a:endParaRPr>
          </a:p>
        </p:txBody>
      </p:sp>
      <p:sp>
        <p:nvSpPr>
          <p:cNvPr id="56" name="TextBox 19"/>
          <p:cNvSpPr txBox="1">
            <a:spLocks noChangeArrowheads="1"/>
          </p:cNvSpPr>
          <p:nvPr/>
        </p:nvSpPr>
        <p:spPr bwMode="auto">
          <a:xfrm>
            <a:off x="8876977" y="5354356"/>
            <a:ext cx="655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b="1" dirty="0" smtClean="0">
                <a:latin typeface="Proxima Nova Alt Rg" panose="02000506030000020004"/>
                <a:cs typeface="Arial"/>
              </a:rPr>
              <a:t>Formal </a:t>
            </a:r>
          </a:p>
          <a:p>
            <a:pPr eaLnBrk="1" hangingPunct="1"/>
            <a:r>
              <a:rPr lang="en-US" sz="1200" b="1" dirty="0" smtClean="0">
                <a:latin typeface="Proxima Nova Alt Rg" panose="02000506030000020004"/>
                <a:cs typeface="Arial"/>
              </a:rPr>
              <a:t>Testing</a:t>
            </a:r>
            <a:endParaRPr lang="en-MY" sz="1200" b="1" dirty="0">
              <a:latin typeface="Proxima Nova Alt Rg" panose="02000506030000020004"/>
              <a:cs typeface="Arial"/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3009376" y="6335946"/>
            <a:ext cx="4578350" cy="368300"/>
          </a:xfrm>
          <a:prstGeom prst="chevron">
            <a:avLst/>
          </a:prstGeom>
          <a:solidFill>
            <a:srgbClr val="8C69AD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Proxima Nova Alt Rg" panose="02000506030000020004"/>
                <a:cs typeface="Calibri"/>
              </a:rPr>
              <a:t>Change Management</a:t>
            </a:r>
            <a:endParaRPr lang="en-MY" b="1" dirty="0">
              <a:solidFill>
                <a:schemeClr val="bg1"/>
              </a:solidFill>
              <a:latin typeface="Proxima Nova Alt Rg" panose="02000506030000020004"/>
              <a:cs typeface="Calibri"/>
            </a:endParaRPr>
          </a:p>
        </p:txBody>
      </p:sp>
      <p:sp>
        <p:nvSpPr>
          <p:cNvPr id="58" name="Chevron 57"/>
          <p:cNvSpPr/>
          <p:nvPr/>
        </p:nvSpPr>
        <p:spPr>
          <a:xfrm>
            <a:off x="7460726" y="6335946"/>
            <a:ext cx="2959100" cy="368300"/>
          </a:xfrm>
          <a:prstGeom prst="chevron">
            <a:avLst/>
          </a:prstGeom>
          <a:solidFill>
            <a:srgbClr val="8C69AD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Proxima Nova Alt Rg" panose="02000506030000020004"/>
                <a:cs typeface="Calibri"/>
              </a:rPr>
              <a:t>Training</a:t>
            </a:r>
            <a:endParaRPr lang="en-MY" b="1" dirty="0">
              <a:solidFill>
                <a:schemeClr val="bg1"/>
              </a:solidFill>
              <a:latin typeface="Proxima Nova Alt Rg" panose="020005060300000200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4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EE757CE-B044-44F8-A42B-7622AA4A29CA}"/>
              </a:ext>
            </a:extLst>
          </p:cNvPr>
          <p:cNvSpPr/>
          <p:nvPr/>
        </p:nvSpPr>
        <p:spPr>
          <a:xfrm>
            <a:off x="0" y="3449624"/>
            <a:ext cx="12191999" cy="1130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Alt Rg" panose="020005060300000200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08D176-BAFE-46C0-BF23-1D23F7870CE5}"/>
              </a:ext>
            </a:extLst>
          </p:cNvPr>
          <p:cNvSpPr/>
          <p:nvPr/>
        </p:nvSpPr>
        <p:spPr>
          <a:xfrm>
            <a:off x="4594275" y="690657"/>
            <a:ext cx="3003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Proxima Nova Alt Rg" panose="02000506030000020004"/>
              </a:rPr>
              <a:t>Project </a:t>
            </a:r>
            <a:r>
              <a:rPr lang="en-US" sz="3200" dirty="0">
                <a:latin typeface="Proxima Nova Alt Rg" panose="02000506030000020004"/>
              </a:rPr>
              <a:t>M</a:t>
            </a:r>
            <a:r>
              <a:rPr lang="en-US" sz="3200" dirty="0" smtClean="0">
                <a:latin typeface="Proxima Nova Alt Rg" panose="02000506030000020004"/>
              </a:rPr>
              <a:t>ilestone</a:t>
            </a:r>
            <a:endParaRPr lang="en-US" sz="3200" dirty="0">
              <a:latin typeface="Proxima Nova Alt Rg" panose="02000506030000020004"/>
            </a:endParaRP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68EDDF3B-6542-4C54-B3C8-FB86D64EEC8A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/>
                <a:cs typeface="Segoe UI" panose="020B0502040204020203" pitchFamily="34" charset="0"/>
              </a:rPr>
              <a:pPr/>
              <a:t>12</a:t>
            </a:fld>
            <a:endParaRPr lang="en-US" b="1" dirty="0">
              <a:solidFill>
                <a:srgbClr val="EFA325"/>
              </a:solidFill>
              <a:latin typeface="Proxima Nova Alt Rg" panose="02000506030000020004"/>
              <a:cs typeface="Segoe UI" panose="020B05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D75823-72B0-4AC2-8774-5E9E786B04D1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  <a:latin typeface="Proxima Nova Alt Rg" panose="020005060300000200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09126A-D2B8-4DDC-8640-DAFF6D0A4039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6E0173DB-EFCF-49F3-80F5-C0E6378A6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Proxima Nova Alt Rg" panose="02000506030000020004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2F711BBC-4B25-41B1-AD08-EE0F61DA8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Proxima Nova Alt Rg" panose="020005060300000200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A99B6D-D5E9-4687-9045-9DA38D2B6F00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03AE460F-21EC-417A-A957-D66D9C196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roxima Nova Alt Rg" panose="02000506030000020004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20180CD7-B5CD-4566-A65B-82136D485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Proxima Nova Alt Rg" panose="02000506030000020004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95ACE439-F41C-4502-AFCC-516C48D4EB69}"/>
              </a:ext>
            </a:extLst>
          </p:cNvPr>
          <p:cNvSpPr/>
          <p:nvPr/>
        </p:nvSpPr>
        <p:spPr>
          <a:xfrm>
            <a:off x="0" y="5944740"/>
            <a:ext cx="12192000" cy="45719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Alt Rg" panose="02000506030000020004"/>
            </a:endParaRPr>
          </a:p>
        </p:txBody>
      </p:sp>
      <p:sp>
        <p:nvSpPr>
          <p:cNvPr id="63" name="Freeform 7">
            <a:extLst>
              <a:ext uri="{FF2B5EF4-FFF2-40B4-BE49-F238E27FC236}">
                <a16:creationId xmlns:a16="http://schemas.microsoft.com/office/drawing/2014/main" id="{9482B351-A0F9-4D84-9300-593E629FD02E}"/>
              </a:ext>
            </a:extLst>
          </p:cNvPr>
          <p:cNvSpPr>
            <a:spLocks/>
          </p:cNvSpPr>
          <p:nvPr/>
        </p:nvSpPr>
        <p:spPr bwMode="auto">
          <a:xfrm rot="16200000">
            <a:off x="9408698" y="4960078"/>
            <a:ext cx="1853159" cy="284112"/>
          </a:xfrm>
          <a:custGeom>
            <a:avLst/>
            <a:gdLst>
              <a:gd name="T0" fmla="*/ 1578 w 1585"/>
              <a:gd name="T1" fmla="*/ 0 h 243"/>
              <a:gd name="T2" fmla="*/ 0 w 1585"/>
              <a:gd name="T3" fmla="*/ 0 h 243"/>
              <a:gd name="T4" fmla="*/ 0 w 1585"/>
              <a:gd name="T5" fmla="*/ 243 h 243"/>
              <a:gd name="T6" fmla="*/ 0 w 1585"/>
              <a:gd name="T7" fmla="*/ 243 h 243"/>
              <a:gd name="T8" fmla="*/ 1585 w 1585"/>
              <a:gd name="T9" fmla="*/ 243 h 243"/>
              <a:gd name="T10" fmla="*/ 1578 w 1585"/>
              <a:gd name="T1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5" h="243">
                <a:moveTo>
                  <a:pt x="1578" y="0"/>
                </a:moveTo>
                <a:lnTo>
                  <a:pt x="0" y="0"/>
                </a:lnTo>
                <a:lnTo>
                  <a:pt x="0" y="243"/>
                </a:lnTo>
                <a:lnTo>
                  <a:pt x="0" y="243"/>
                </a:lnTo>
                <a:lnTo>
                  <a:pt x="1585" y="243"/>
                </a:lnTo>
                <a:lnTo>
                  <a:pt x="1578" y="0"/>
                </a:lnTo>
                <a:close/>
              </a:path>
            </a:pathLst>
          </a:custGeom>
          <a:solidFill>
            <a:srgbClr val="A4DCC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64" name="Oval 9">
            <a:extLst>
              <a:ext uri="{FF2B5EF4-FFF2-40B4-BE49-F238E27FC236}">
                <a16:creationId xmlns:a16="http://schemas.microsoft.com/office/drawing/2014/main" id="{9828B5E7-9EFF-4980-A208-FBB561331B3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775822" y="3546847"/>
            <a:ext cx="1118910" cy="1117741"/>
          </a:xfrm>
          <a:prstGeom prst="ellipse">
            <a:avLst/>
          </a:prstGeom>
          <a:solidFill>
            <a:srgbClr val="A4DCC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65" name="Oval 42">
            <a:extLst>
              <a:ext uri="{FF2B5EF4-FFF2-40B4-BE49-F238E27FC236}">
                <a16:creationId xmlns:a16="http://schemas.microsoft.com/office/drawing/2014/main" id="{11EF12E8-034C-40CC-B321-25EDBE84568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045769" y="3669854"/>
            <a:ext cx="720218" cy="72255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66" name="Freeform 6">
            <a:extLst>
              <a:ext uri="{FF2B5EF4-FFF2-40B4-BE49-F238E27FC236}">
                <a16:creationId xmlns:a16="http://schemas.microsoft.com/office/drawing/2014/main" id="{9C6017CF-121A-45BF-8325-5FE5D0BC51F5}"/>
              </a:ext>
            </a:extLst>
          </p:cNvPr>
          <p:cNvSpPr>
            <a:spLocks/>
          </p:cNvSpPr>
          <p:nvPr/>
        </p:nvSpPr>
        <p:spPr bwMode="auto">
          <a:xfrm rot="16200000">
            <a:off x="10131172" y="3338136"/>
            <a:ext cx="390508" cy="273589"/>
          </a:xfrm>
          <a:custGeom>
            <a:avLst/>
            <a:gdLst>
              <a:gd name="T0" fmla="*/ 208 w 334"/>
              <a:gd name="T1" fmla="*/ 0 h 234"/>
              <a:gd name="T2" fmla="*/ 0 w 334"/>
              <a:gd name="T3" fmla="*/ 0 h 234"/>
              <a:gd name="T4" fmla="*/ 0 w 334"/>
              <a:gd name="T5" fmla="*/ 234 h 234"/>
              <a:gd name="T6" fmla="*/ 208 w 334"/>
              <a:gd name="T7" fmla="*/ 234 h 234"/>
              <a:gd name="T8" fmla="*/ 334 w 334"/>
              <a:gd name="T9" fmla="*/ 120 h 234"/>
              <a:gd name="T10" fmla="*/ 208 w 334"/>
              <a:gd name="T1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4" h="234">
                <a:moveTo>
                  <a:pt x="208" y="0"/>
                </a:moveTo>
                <a:lnTo>
                  <a:pt x="0" y="0"/>
                </a:lnTo>
                <a:lnTo>
                  <a:pt x="0" y="234"/>
                </a:lnTo>
                <a:lnTo>
                  <a:pt x="208" y="234"/>
                </a:lnTo>
                <a:lnTo>
                  <a:pt x="334" y="120"/>
                </a:lnTo>
                <a:lnTo>
                  <a:pt x="208" y="0"/>
                </a:lnTo>
                <a:close/>
              </a:path>
            </a:pathLst>
          </a:custGeom>
          <a:solidFill>
            <a:srgbClr val="A4DCC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roxima Nova Alt Rg" panose="02000506030000020004"/>
            </a:endParaRPr>
          </a:p>
        </p:txBody>
      </p:sp>
      <p:sp>
        <p:nvSpPr>
          <p:cNvPr id="67" name="Oval 11">
            <a:extLst>
              <a:ext uri="{FF2B5EF4-FFF2-40B4-BE49-F238E27FC236}">
                <a16:creationId xmlns:a16="http://schemas.microsoft.com/office/drawing/2014/main" id="{4377053E-D7A8-4B25-A0EA-F332335A677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975168" y="3708805"/>
            <a:ext cx="720218" cy="719049"/>
          </a:xfrm>
          <a:prstGeom prst="ellipse">
            <a:avLst/>
          </a:prstGeom>
          <a:gradFill>
            <a:gsLst>
              <a:gs pos="14000">
                <a:srgbClr val="FBFBFB">
                  <a:lumMod val="90000"/>
                </a:srgb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68" name="Freeform 50">
            <a:extLst>
              <a:ext uri="{FF2B5EF4-FFF2-40B4-BE49-F238E27FC236}">
                <a16:creationId xmlns:a16="http://schemas.microsoft.com/office/drawing/2014/main" id="{895BEC99-46C5-4FFE-94B8-EA615B014291}"/>
              </a:ext>
            </a:extLst>
          </p:cNvPr>
          <p:cNvSpPr>
            <a:spLocks/>
          </p:cNvSpPr>
          <p:nvPr/>
        </p:nvSpPr>
        <p:spPr bwMode="auto">
          <a:xfrm rot="16200000">
            <a:off x="10604654" y="3746680"/>
            <a:ext cx="33907" cy="5846"/>
          </a:xfrm>
          <a:custGeom>
            <a:avLst/>
            <a:gdLst>
              <a:gd name="T0" fmla="*/ 6 w 12"/>
              <a:gd name="T1" fmla="*/ 0 h 2"/>
              <a:gd name="T2" fmla="*/ 6 w 12"/>
              <a:gd name="T3" fmla="*/ 0 h 2"/>
              <a:gd name="T4" fmla="*/ 0 w 12"/>
              <a:gd name="T5" fmla="*/ 2 h 2"/>
              <a:gd name="T6" fmla="*/ 12 w 12"/>
              <a:gd name="T7" fmla="*/ 2 h 2"/>
              <a:gd name="T8" fmla="*/ 6 w 1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4" y="0"/>
                  <a:pt x="1" y="1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1"/>
                  <a:pt x="8" y="0"/>
                  <a:pt x="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83DFE22-7CE3-4698-AE5D-E9E313CFEAD7}"/>
              </a:ext>
            </a:extLst>
          </p:cNvPr>
          <p:cNvSpPr txBox="1"/>
          <p:nvPr/>
        </p:nvSpPr>
        <p:spPr>
          <a:xfrm>
            <a:off x="9886020" y="3869952"/>
            <a:ext cx="84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A4DCC7"/>
                </a:solidFill>
                <a:latin typeface="Proxima Nova Alt Rg" panose="02000506030000020004"/>
              </a:rPr>
              <a:t>Q5</a:t>
            </a:r>
            <a:endParaRPr lang="en-US" sz="2000" b="1" dirty="0">
              <a:solidFill>
                <a:srgbClr val="A4DCC7"/>
              </a:solidFill>
              <a:latin typeface="Proxima Nova Alt Rg" panose="02000506030000020004"/>
            </a:endParaRPr>
          </a:p>
        </p:txBody>
      </p:sp>
      <p:sp>
        <p:nvSpPr>
          <p:cNvPr id="70" name="Freeform 39">
            <a:extLst>
              <a:ext uri="{FF2B5EF4-FFF2-40B4-BE49-F238E27FC236}">
                <a16:creationId xmlns:a16="http://schemas.microsoft.com/office/drawing/2014/main" id="{1DAC583F-0F17-47CF-8A20-12CEC7BEEEC8}"/>
              </a:ext>
            </a:extLst>
          </p:cNvPr>
          <p:cNvSpPr>
            <a:spLocks/>
          </p:cNvSpPr>
          <p:nvPr/>
        </p:nvSpPr>
        <p:spPr bwMode="auto">
          <a:xfrm rot="16200000">
            <a:off x="6889146" y="4772664"/>
            <a:ext cx="2618975" cy="284112"/>
          </a:xfrm>
          <a:custGeom>
            <a:avLst/>
            <a:gdLst>
              <a:gd name="T0" fmla="*/ 0 w 2240"/>
              <a:gd name="T1" fmla="*/ 243 h 243"/>
              <a:gd name="T2" fmla="*/ 2240 w 2240"/>
              <a:gd name="T3" fmla="*/ 243 h 243"/>
              <a:gd name="T4" fmla="*/ 2221 w 2240"/>
              <a:gd name="T5" fmla="*/ 0 h 243"/>
              <a:gd name="T6" fmla="*/ 0 w 2240"/>
              <a:gd name="T7" fmla="*/ 0 h 243"/>
              <a:gd name="T8" fmla="*/ 0 w 2240"/>
              <a:gd name="T9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0" h="243">
                <a:moveTo>
                  <a:pt x="0" y="243"/>
                </a:moveTo>
                <a:lnTo>
                  <a:pt x="2240" y="243"/>
                </a:lnTo>
                <a:lnTo>
                  <a:pt x="2221" y="0"/>
                </a:lnTo>
                <a:lnTo>
                  <a:pt x="0" y="0"/>
                </a:lnTo>
                <a:lnTo>
                  <a:pt x="0" y="243"/>
                </a:lnTo>
                <a:close/>
              </a:path>
            </a:pathLst>
          </a:custGeom>
          <a:solidFill>
            <a:srgbClr val="58C0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roxima Nova Alt Rg" panose="02000506030000020004"/>
            </a:endParaRPr>
          </a:p>
        </p:txBody>
      </p:sp>
      <p:sp>
        <p:nvSpPr>
          <p:cNvPr id="71" name="Oval 9">
            <a:extLst>
              <a:ext uri="{FF2B5EF4-FFF2-40B4-BE49-F238E27FC236}">
                <a16:creationId xmlns:a16="http://schemas.microsoft.com/office/drawing/2014/main" id="{6812C65F-EE34-430B-BD84-3B34F8C3576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39178" y="2720805"/>
            <a:ext cx="1118910" cy="1117741"/>
          </a:xfrm>
          <a:prstGeom prst="ellipse">
            <a:avLst/>
          </a:prstGeom>
          <a:solidFill>
            <a:srgbClr val="58C0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72" name="Oval 42">
            <a:extLst>
              <a:ext uri="{FF2B5EF4-FFF2-40B4-BE49-F238E27FC236}">
                <a16:creationId xmlns:a16="http://schemas.microsoft.com/office/drawing/2014/main" id="{03320936-A90B-41DF-821F-9799B44DF18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931061" y="2870164"/>
            <a:ext cx="720218" cy="72255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CABB4EAA-BD28-4C69-9C86-C10E4217E9EC}"/>
              </a:ext>
            </a:extLst>
          </p:cNvPr>
          <p:cNvSpPr>
            <a:spLocks/>
          </p:cNvSpPr>
          <p:nvPr/>
        </p:nvSpPr>
        <p:spPr bwMode="auto">
          <a:xfrm rot="16200000">
            <a:off x="8034020" y="2493089"/>
            <a:ext cx="390508" cy="273589"/>
          </a:xfrm>
          <a:custGeom>
            <a:avLst/>
            <a:gdLst>
              <a:gd name="T0" fmla="*/ 208 w 334"/>
              <a:gd name="T1" fmla="*/ 0 h 234"/>
              <a:gd name="T2" fmla="*/ 0 w 334"/>
              <a:gd name="T3" fmla="*/ 0 h 234"/>
              <a:gd name="T4" fmla="*/ 0 w 334"/>
              <a:gd name="T5" fmla="*/ 234 h 234"/>
              <a:gd name="T6" fmla="*/ 208 w 334"/>
              <a:gd name="T7" fmla="*/ 234 h 234"/>
              <a:gd name="T8" fmla="*/ 334 w 334"/>
              <a:gd name="T9" fmla="*/ 120 h 234"/>
              <a:gd name="T10" fmla="*/ 208 w 334"/>
              <a:gd name="T1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4" h="234">
                <a:moveTo>
                  <a:pt x="208" y="0"/>
                </a:moveTo>
                <a:lnTo>
                  <a:pt x="0" y="0"/>
                </a:lnTo>
                <a:lnTo>
                  <a:pt x="0" y="234"/>
                </a:lnTo>
                <a:lnTo>
                  <a:pt x="208" y="234"/>
                </a:lnTo>
                <a:lnTo>
                  <a:pt x="334" y="120"/>
                </a:lnTo>
                <a:lnTo>
                  <a:pt x="208" y="0"/>
                </a:lnTo>
                <a:close/>
              </a:path>
            </a:pathLst>
          </a:custGeom>
          <a:solidFill>
            <a:srgbClr val="58C0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74" name="Oval 11">
            <a:extLst>
              <a:ext uri="{FF2B5EF4-FFF2-40B4-BE49-F238E27FC236}">
                <a16:creationId xmlns:a16="http://schemas.microsoft.com/office/drawing/2014/main" id="{445DA89A-A8C7-4107-9379-78129A2C852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860460" y="2909115"/>
            <a:ext cx="720218" cy="719049"/>
          </a:xfrm>
          <a:prstGeom prst="ellipse">
            <a:avLst/>
          </a:prstGeom>
          <a:gradFill>
            <a:gsLst>
              <a:gs pos="14000">
                <a:srgbClr val="FBFBFB">
                  <a:lumMod val="90000"/>
                </a:srgb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75" name="Freeform 50">
            <a:extLst>
              <a:ext uri="{FF2B5EF4-FFF2-40B4-BE49-F238E27FC236}">
                <a16:creationId xmlns:a16="http://schemas.microsoft.com/office/drawing/2014/main" id="{A47B12F7-C1F5-4FCC-8E5B-C1739F57DACF}"/>
              </a:ext>
            </a:extLst>
          </p:cNvPr>
          <p:cNvSpPr>
            <a:spLocks/>
          </p:cNvSpPr>
          <p:nvPr/>
        </p:nvSpPr>
        <p:spPr bwMode="auto">
          <a:xfrm rot="16200000">
            <a:off x="8495929" y="2723860"/>
            <a:ext cx="33907" cy="5846"/>
          </a:xfrm>
          <a:custGeom>
            <a:avLst/>
            <a:gdLst>
              <a:gd name="T0" fmla="*/ 6 w 12"/>
              <a:gd name="T1" fmla="*/ 0 h 2"/>
              <a:gd name="T2" fmla="*/ 6 w 12"/>
              <a:gd name="T3" fmla="*/ 0 h 2"/>
              <a:gd name="T4" fmla="*/ 0 w 12"/>
              <a:gd name="T5" fmla="*/ 2 h 2"/>
              <a:gd name="T6" fmla="*/ 12 w 12"/>
              <a:gd name="T7" fmla="*/ 2 h 2"/>
              <a:gd name="T8" fmla="*/ 6 w 1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4" y="0"/>
                  <a:pt x="1" y="1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1"/>
                  <a:pt x="8" y="0"/>
                  <a:pt x="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9BD2DA-0615-43DB-B2D1-8BF213549900}"/>
              </a:ext>
            </a:extLst>
          </p:cNvPr>
          <p:cNvSpPr txBox="1"/>
          <p:nvPr/>
        </p:nvSpPr>
        <p:spPr>
          <a:xfrm>
            <a:off x="7771312" y="3070262"/>
            <a:ext cx="84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8C098"/>
                </a:solidFill>
                <a:latin typeface="Proxima Nova Alt Rg" panose="02000506030000020004"/>
              </a:rPr>
              <a:t>Q4</a:t>
            </a:r>
            <a:endParaRPr lang="en-US" sz="2000" b="1" dirty="0">
              <a:solidFill>
                <a:srgbClr val="58C098"/>
              </a:solidFill>
              <a:latin typeface="Proxima Nova Alt Rg" panose="02000506030000020004"/>
            </a:endParaRPr>
          </a:p>
        </p:txBody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63BBEF1F-E822-4834-87EF-193616575D93}"/>
              </a:ext>
            </a:extLst>
          </p:cNvPr>
          <p:cNvSpPr>
            <a:spLocks/>
          </p:cNvSpPr>
          <p:nvPr/>
        </p:nvSpPr>
        <p:spPr bwMode="auto">
          <a:xfrm rot="16200000">
            <a:off x="5169421" y="4947540"/>
            <a:ext cx="1853159" cy="284112"/>
          </a:xfrm>
          <a:custGeom>
            <a:avLst/>
            <a:gdLst>
              <a:gd name="T0" fmla="*/ 1578 w 1585"/>
              <a:gd name="T1" fmla="*/ 0 h 243"/>
              <a:gd name="T2" fmla="*/ 0 w 1585"/>
              <a:gd name="T3" fmla="*/ 0 h 243"/>
              <a:gd name="T4" fmla="*/ 0 w 1585"/>
              <a:gd name="T5" fmla="*/ 243 h 243"/>
              <a:gd name="T6" fmla="*/ 0 w 1585"/>
              <a:gd name="T7" fmla="*/ 243 h 243"/>
              <a:gd name="T8" fmla="*/ 1585 w 1585"/>
              <a:gd name="T9" fmla="*/ 243 h 243"/>
              <a:gd name="T10" fmla="*/ 1578 w 1585"/>
              <a:gd name="T1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5" h="243">
                <a:moveTo>
                  <a:pt x="1578" y="0"/>
                </a:moveTo>
                <a:lnTo>
                  <a:pt x="0" y="0"/>
                </a:lnTo>
                <a:lnTo>
                  <a:pt x="0" y="243"/>
                </a:lnTo>
                <a:lnTo>
                  <a:pt x="0" y="243"/>
                </a:lnTo>
                <a:lnTo>
                  <a:pt x="1585" y="243"/>
                </a:lnTo>
                <a:lnTo>
                  <a:pt x="1578" y="0"/>
                </a:lnTo>
                <a:close/>
              </a:path>
            </a:pathLst>
          </a:custGeom>
          <a:solidFill>
            <a:srgbClr val="42B0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78" name="Oval 9">
            <a:extLst>
              <a:ext uri="{FF2B5EF4-FFF2-40B4-BE49-F238E27FC236}">
                <a16:creationId xmlns:a16="http://schemas.microsoft.com/office/drawing/2014/main" id="{48EF5A9C-024C-40D2-BD5C-8C09197D7EB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91250" y="3533767"/>
            <a:ext cx="1118910" cy="1117741"/>
          </a:xfrm>
          <a:prstGeom prst="ellipse">
            <a:avLst/>
          </a:prstGeom>
          <a:solidFill>
            <a:srgbClr val="33545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79" name="Oval 42">
            <a:extLst>
              <a:ext uri="{FF2B5EF4-FFF2-40B4-BE49-F238E27FC236}">
                <a16:creationId xmlns:a16="http://schemas.microsoft.com/office/drawing/2014/main" id="{66525BB8-1954-4D0A-BA5F-BD16E453659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561197" y="3657316"/>
            <a:ext cx="720218" cy="72255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80" name="Freeform 6">
            <a:extLst>
              <a:ext uri="{FF2B5EF4-FFF2-40B4-BE49-F238E27FC236}">
                <a16:creationId xmlns:a16="http://schemas.microsoft.com/office/drawing/2014/main" id="{A1E0D734-CCE5-494F-A3EB-59D6E47EAE3F}"/>
              </a:ext>
            </a:extLst>
          </p:cNvPr>
          <p:cNvSpPr>
            <a:spLocks/>
          </p:cNvSpPr>
          <p:nvPr/>
        </p:nvSpPr>
        <p:spPr bwMode="auto">
          <a:xfrm rot="16200000">
            <a:off x="1635576" y="3326436"/>
            <a:ext cx="390508" cy="273589"/>
          </a:xfrm>
          <a:custGeom>
            <a:avLst/>
            <a:gdLst>
              <a:gd name="T0" fmla="*/ 208 w 334"/>
              <a:gd name="T1" fmla="*/ 0 h 234"/>
              <a:gd name="T2" fmla="*/ 0 w 334"/>
              <a:gd name="T3" fmla="*/ 0 h 234"/>
              <a:gd name="T4" fmla="*/ 0 w 334"/>
              <a:gd name="T5" fmla="*/ 234 h 234"/>
              <a:gd name="T6" fmla="*/ 208 w 334"/>
              <a:gd name="T7" fmla="*/ 234 h 234"/>
              <a:gd name="T8" fmla="*/ 334 w 334"/>
              <a:gd name="T9" fmla="*/ 120 h 234"/>
              <a:gd name="T10" fmla="*/ 208 w 334"/>
              <a:gd name="T1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4" h="234">
                <a:moveTo>
                  <a:pt x="208" y="0"/>
                </a:moveTo>
                <a:lnTo>
                  <a:pt x="0" y="0"/>
                </a:lnTo>
                <a:lnTo>
                  <a:pt x="0" y="234"/>
                </a:lnTo>
                <a:lnTo>
                  <a:pt x="208" y="234"/>
                </a:lnTo>
                <a:lnTo>
                  <a:pt x="334" y="120"/>
                </a:lnTo>
                <a:lnTo>
                  <a:pt x="208" y="0"/>
                </a:lnTo>
                <a:close/>
              </a:path>
            </a:pathLst>
          </a:custGeom>
          <a:gradFill>
            <a:gsLst>
              <a:gs pos="14000">
                <a:srgbClr val="33545B"/>
              </a:gs>
              <a:gs pos="100000">
                <a:srgbClr val="395E66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81" name="Freeform 7">
            <a:extLst>
              <a:ext uri="{FF2B5EF4-FFF2-40B4-BE49-F238E27FC236}">
                <a16:creationId xmlns:a16="http://schemas.microsoft.com/office/drawing/2014/main" id="{F0681DA4-631E-4413-90D3-961A74F363AA}"/>
              </a:ext>
            </a:extLst>
          </p:cNvPr>
          <p:cNvSpPr>
            <a:spLocks/>
          </p:cNvSpPr>
          <p:nvPr/>
        </p:nvSpPr>
        <p:spPr bwMode="auto">
          <a:xfrm rot="16200000">
            <a:off x="904251" y="4960077"/>
            <a:ext cx="1853159" cy="284112"/>
          </a:xfrm>
          <a:custGeom>
            <a:avLst/>
            <a:gdLst>
              <a:gd name="T0" fmla="*/ 1578 w 1585"/>
              <a:gd name="T1" fmla="*/ 0 h 243"/>
              <a:gd name="T2" fmla="*/ 0 w 1585"/>
              <a:gd name="T3" fmla="*/ 0 h 243"/>
              <a:gd name="T4" fmla="*/ 0 w 1585"/>
              <a:gd name="T5" fmla="*/ 243 h 243"/>
              <a:gd name="T6" fmla="*/ 0 w 1585"/>
              <a:gd name="T7" fmla="*/ 243 h 243"/>
              <a:gd name="T8" fmla="*/ 1585 w 1585"/>
              <a:gd name="T9" fmla="*/ 243 h 243"/>
              <a:gd name="T10" fmla="*/ 1578 w 1585"/>
              <a:gd name="T1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5" h="243">
                <a:moveTo>
                  <a:pt x="1578" y="0"/>
                </a:moveTo>
                <a:lnTo>
                  <a:pt x="0" y="0"/>
                </a:lnTo>
                <a:lnTo>
                  <a:pt x="0" y="243"/>
                </a:lnTo>
                <a:lnTo>
                  <a:pt x="0" y="243"/>
                </a:lnTo>
                <a:lnTo>
                  <a:pt x="1585" y="243"/>
                </a:lnTo>
                <a:lnTo>
                  <a:pt x="1578" y="0"/>
                </a:lnTo>
                <a:close/>
              </a:path>
            </a:pathLst>
          </a:custGeom>
          <a:solidFill>
            <a:srgbClr val="33545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82" name="Oval 11">
            <a:extLst>
              <a:ext uri="{FF2B5EF4-FFF2-40B4-BE49-F238E27FC236}">
                <a16:creationId xmlns:a16="http://schemas.microsoft.com/office/drawing/2014/main" id="{D3F48853-E7DA-440A-AB57-88B176A1D63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90596" y="3696267"/>
            <a:ext cx="720218" cy="719049"/>
          </a:xfrm>
          <a:prstGeom prst="ellipse">
            <a:avLst/>
          </a:prstGeom>
          <a:gradFill>
            <a:gsLst>
              <a:gs pos="14000">
                <a:srgbClr val="FBFBFB">
                  <a:lumMod val="90000"/>
                </a:srgb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83" name="Freeform 39">
            <a:extLst>
              <a:ext uri="{FF2B5EF4-FFF2-40B4-BE49-F238E27FC236}">
                <a16:creationId xmlns:a16="http://schemas.microsoft.com/office/drawing/2014/main" id="{4EDC9F6A-E86C-463C-A5F9-96768F55B666}"/>
              </a:ext>
            </a:extLst>
          </p:cNvPr>
          <p:cNvSpPr>
            <a:spLocks/>
          </p:cNvSpPr>
          <p:nvPr/>
        </p:nvSpPr>
        <p:spPr bwMode="auto">
          <a:xfrm rot="16200000">
            <a:off x="2619622" y="4750251"/>
            <a:ext cx="2618975" cy="284112"/>
          </a:xfrm>
          <a:custGeom>
            <a:avLst/>
            <a:gdLst>
              <a:gd name="T0" fmla="*/ 0 w 2240"/>
              <a:gd name="T1" fmla="*/ 243 h 243"/>
              <a:gd name="T2" fmla="*/ 2240 w 2240"/>
              <a:gd name="T3" fmla="*/ 243 h 243"/>
              <a:gd name="T4" fmla="*/ 2221 w 2240"/>
              <a:gd name="T5" fmla="*/ 0 h 243"/>
              <a:gd name="T6" fmla="*/ 0 w 2240"/>
              <a:gd name="T7" fmla="*/ 0 h 243"/>
              <a:gd name="T8" fmla="*/ 0 w 2240"/>
              <a:gd name="T9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0" h="243">
                <a:moveTo>
                  <a:pt x="0" y="243"/>
                </a:moveTo>
                <a:lnTo>
                  <a:pt x="2240" y="243"/>
                </a:lnTo>
                <a:lnTo>
                  <a:pt x="2221" y="0"/>
                </a:lnTo>
                <a:lnTo>
                  <a:pt x="0" y="0"/>
                </a:lnTo>
                <a:lnTo>
                  <a:pt x="0" y="243"/>
                </a:lnTo>
                <a:close/>
              </a:path>
            </a:pathLst>
          </a:custGeom>
          <a:solidFill>
            <a:srgbClr val="3793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84" name="Freeform 50">
            <a:extLst>
              <a:ext uri="{FF2B5EF4-FFF2-40B4-BE49-F238E27FC236}">
                <a16:creationId xmlns:a16="http://schemas.microsoft.com/office/drawing/2014/main" id="{A326B962-53B6-4944-BB5F-9A2F7D1CDA0F}"/>
              </a:ext>
            </a:extLst>
          </p:cNvPr>
          <p:cNvSpPr>
            <a:spLocks/>
          </p:cNvSpPr>
          <p:nvPr/>
        </p:nvSpPr>
        <p:spPr bwMode="auto">
          <a:xfrm rot="16200000">
            <a:off x="2120082" y="3734142"/>
            <a:ext cx="33907" cy="5846"/>
          </a:xfrm>
          <a:custGeom>
            <a:avLst/>
            <a:gdLst>
              <a:gd name="T0" fmla="*/ 6 w 12"/>
              <a:gd name="T1" fmla="*/ 0 h 2"/>
              <a:gd name="T2" fmla="*/ 6 w 12"/>
              <a:gd name="T3" fmla="*/ 0 h 2"/>
              <a:gd name="T4" fmla="*/ 0 w 12"/>
              <a:gd name="T5" fmla="*/ 2 h 2"/>
              <a:gd name="T6" fmla="*/ 12 w 12"/>
              <a:gd name="T7" fmla="*/ 2 h 2"/>
              <a:gd name="T8" fmla="*/ 6 w 1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4" y="0"/>
                  <a:pt x="1" y="1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1"/>
                  <a:pt x="8" y="0"/>
                  <a:pt x="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0282336-A1E7-47DD-B648-CC23B4A3ECB1}"/>
              </a:ext>
            </a:extLst>
          </p:cNvPr>
          <p:cNvSpPr txBox="1"/>
          <p:nvPr/>
        </p:nvSpPr>
        <p:spPr>
          <a:xfrm>
            <a:off x="1401448" y="3857414"/>
            <a:ext cx="84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545B"/>
                </a:solidFill>
                <a:latin typeface="Proxima Nova Alt Rg" panose="02000506030000020004"/>
              </a:rPr>
              <a:t>Q1</a:t>
            </a:r>
            <a:endParaRPr lang="en-US" sz="2000" b="1" dirty="0">
              <a:solidFill>
                <a:srgbClr val="33545B"/>
              </a:solidFill>
              <a:latin typeface="Proxima Nova Alt Rg" panose="02000506030000020004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E6912D3-BD83-4AAD-898E-D8D8ECD902E1}"/>
              </a:ext>
            </a:extLst>
          </p:cNvPr>
          <p:cNvGrpSpPr/>
          <p:nvPr/>
        </p:nvGrpSpPr>
        <p:grpSpPr>
          <a:xfrm>
            <a:off x="1533772" y="5761632"/>
            <a:ext cx="9124456" cy="596303"/>
            <a:chOff x="1192633" y="5180177"/>
            <a:chExt cx="9124456" cy="596303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B2842FE-DF3D-4DB2-9028-EF1B53588E71}"/>
                </a:ext>
              </a:extLst>
            </p:cNvPr>
            <p:cNvSpPr/>
            <p:nvPr/>
          </p:nvSpPr>
          <p:spPr>
            <a:xfrm>
              <a:off x="1192633" y="5180177"/>
              <a:ext cx="596303" cy="596303"/>
            </a:xfrm>
            <a:prstGeom prst="ellipse">
              <a:avLst/>
            </a:prstGeom>
            <a:gradFill>
              <a:gsLst>
                <a:gs pos="14000">
                  <a:srgbClr val="FBFBFB">
                    <a:lumMod val="90000"/>
                  </a:srgb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roxima Nova Alt Rg" panose="02000506030000020004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C6A7EB8-FF16-458E-8D0B-0B6E26C08D34}"/>
                </a:ext>
              </a:extLst>
            </p:cNvPr>
            <p:cNvSpPr/>
            <p:nvPr/>
          </p:nvSpPr>
          <p:spPr>
            <a:xfrm>
              <a:off x="1330923" y="5318467"/>
              <a:ext cx="319722" cy="319722"/>
            </a:xfrm>
            <a:prstGeom prst="ellipse">
              <a:avLst/>
            </a:prstGeom>
            <a:gradFill>
              <a:gsLst>
                <a:gs pos="14000">
                  <a:srgbClr val="395E66"/>
                </a:gs>
                <a:gs pos="100000">
                  <a:srgbClr val="33545B">
                    <a:lumMod val="7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Proxima Nova Alt Rg" panose="02000506030000020004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B64346C-9EAB-4992-8305-2B08AAD07888}"/>
                </a:ext>
              </a:extLst>
            </p:cNvPr>
            <p:cNvSpPr/>
            <p:nvPr/>
          </p:nvSpPr>
          <p:spPr>
            <a:xfrm>
              <a:off x="3328380" y="5180177"/>
              <a:ext cx="596303" cy="596303"/>
            </a:xfrm>
            <a:prstGeom prst="ellipse">
              <a:avLst/>
            </a:prstGeom>
            <a:gradFill>
              <a:gsLst>
                <a:gs pos="14000">
                  <a:srgbClr val="FBFBFB">
                    <a:lumMod val="90000"/>
                  </a:srgb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roxima Nova Alt Rg" panose="02000506030000020004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5304117-07A7-40AF-B78D-9A5E6155B945}"/>
                </a:ext>
              </a:extLst>
            </p:cNvPr>
            <p:cNvSpPr/>
            <p:nvPr/>
          </p:nvSpPr>
          <p:spPr>
            <a:xfrm>
              <a:off x="3466670" y="5318467"/>
              <a:ext cx="319722" cy="319722"/>
            </a:xfrm>
            <a:prstGeom prst="ellipse">
              <a:avLst/>
            </a:prstGeom>
            <a:gradFill>
              <a:gsLst>
                <a:gs pos="14000">
                  <a:srgbClr val="37936F"/>
                </a:gs>
                <a:gs pos="100000">
                  <a:srgbClr val="37936F">
                    <a:lumMod val="7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Proxima Nova Alt Rg" panose="02000506030000020004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EE02164-2021-45E0-B3E3-F54B462D3901}"/>
                </a:ext>
              </a:extLst>
            </p:cNvPr>
            <p:cNvSpPr/>
            <p:nvPr/>
          </p:nvSpPr>
          <p:spPr>
            <a:xfrm>
              <a:off x="5459182" y="5180177"/>
              <a:ext cx="596303" cy="596303"/>
            </a:xfrm>
            <a:prstGeom prst="ellipse">
              <a:avLst/>
            </a:prstGeom>
            <a:gradFill>
              <a:gsLst>
                <a:gs pos="14000">
                  <a:srgbClr val="FBFBFB">
                    <a:lumMod val="90000"/>
                  </a:srgb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roxima Nova Alt Rg" panose="02000506030000020004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2B96F61-6DFC-478E-AD5C-E8D820482D9A}"/>
                </a:ext>
              </a:extLst>
            </p:cNvPr>
            <p:cNvSpPr/>
            <p:nvPr/>
          </p:nvSpPr>
          <p:spPr>
            <a:xfrm>
              <a:off x="5597472" y="5318467"/>
              <a:ext cx="319722" cy="319722"/>
            </a:xfrm>
            <a:prstGeom prst="ellipse">
              <a:avLst/>
            </a:prstGeom>
            <a:gradFill>
              <a:gsLst>
                <a:gs pos="14000">
                  <a:srgbClr val="42B086"/>
                </a:gs>
                <a:gs pos="100000">
                  <a:srgbClr val="42B086">
                    <a:lumMod val="7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roxima Nova Alt Rg" panose="02000506030000020004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53F0CB8-D11E-4ADF-8D57-9B2A8F5C019C}"/>
                </a:ext>
              </a:extLst>
            </p:cNvPr>
            <p:cNvSpPr/>
            <p:nvPr/>
          </p:nvSpPr>
          <p:spPr>
            <a:xfrm>
              <a:off x="7589984" y="5180177"/>
              <a:ext cx="596303" cy="596303"/>
            </a:xfrm>
            <a:prstGeom prst="ellipse">
              <a:avLst/>
            </a:prstGeom>
            <a:gradFill>
              <a:gsLst>
                <a:gs pos="14000">
                  <a:srgbClr val="FBFBFB">
                    <a:lumMod val="90000"/>
                  </a:srgb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roxima Nova Alt Rg" panose="02000506030000020004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0641BEE-49A7-45AA-8D0A-B560F6002C90}"/>
                </a:ext>
              </a:extLst>
            </p:cNvPr>
            <p:cNvSpPr/>
            <p:nvPr/>
          </p:nvSpPr>
          <p:spPr>
            <a:xfrm>
              <a:off x="7728274" y="5318467"/>
              <a:ext cx="319722" cy="319722"/>
            </a:xfrm>
            <a:prstGeom prst="ellipse">
              <a:avLst/>
            </a:prstGeom>
            <a:gradFill>
              <a:gsLst>
                <a:gs pos="14000">
                  <a:srgbClr val="58C098"/>
                </a:gs>
                <a:gs pos="100000">
                  <a:srgbClr val="58C098">
                    <a:lumMod val="7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Proxima Nova Alt Rg" panose="02000506030000020004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9693D7B-1107-41CA-BDA6-0EF3751636D3}"/>
                </a:ext>
              </a:extLst>
            </p:cNvPr>
            <p:cNvSpPr/>
            <p:nvPr/>
          </p:nvSpPr>
          <p:spPr>
            <a:xfrm>
              <a:off x="9720786" y="5180177"/>
              <a:ext cx="596303" cy="596303"/>
            </a:xfrm>
            <a:prstGeom prst="ellipse">
              <a:avLst/>
            </a:prstGeom>
            <a:gradFill>
              <a:gsLst>
                <a:gs pos="14000">
                  <a:srgbClr val="FBFBFB">
                    <a:lumMod val="90000"/>
                  </a:srgb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roxima Nova Alt Rg" panose="02000506030000020004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E037760-5FD4-4536-8E58-876CD83BCDA0}"/>
                </a:ext>
              </a:extLst>
            </p:cNvPr>
            <p:cNvSpPr/>
            <p:nvPr/>
          </p:nvSpPr>
          <p:spPr>
            <a:xfrm>
              <a:off x="9859076" y="5318467"/>
              <a:ext cx="319722" cy="319722"/>
            </a:xfrm>
            <a:prstGeom prst="ellipse">
              <a:avLst/>
            </a:prstGeom>
            <a:gradFill>
              <a:gsLst>
                <a:gs pos="14000">
                  <a:srgbClr val="A4DCC7"/>
                </a:gs>
                <a:gs pos="100000">
                  <a:srgbClr val="A4DCC7">
                    <a:lumMod val="7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roxima Nova Alt Rg" panose="02000506030000020004"/>
              </a:endParaRPr>
            </a:p>
          </p:txBody>
        </p:sp>
      </p:grpSp>
      <p:sp>
        <p:nvSpPr>
          <p:cNvPr id="97" name="Oval 9">
            <a:extLst>
              <a:ext uri="{FF2B5EF4-FFF2-40B4-BE49-F238E27FC236}">
                <a16:creationId xmlns:a16="http://schemas.microsoft.com/office/drawing/2014/main" id="{51958A8F-C87B-4344-9AA7-EB00A6DABFF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66065" y="2709105"/>
            <a:ext cx="1118910" cy="1117741"/>
          </a:xfrm>
          <a:prstGeom prst="ellipse">
            <a:avLst/>
          </a:prstGeom>
          <a:solidFill>
            <a:srgbClr val="3793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98" name="Oval 42">
            <a:extLst>
              <a:ext uri="{FF2B5EF4-FFF2-40B4-BE49-F238E27FC236}">
                <a16:creationId xmlns:a16="http://schemas.microsoft.com/office/drawing/2014/main" id="{AAC1F481-1AAA-45A0-BFE8-21DE331E16E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36012" y="2832654"/>
            <a:ext cx="720218" cy="72255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99" name="Freeform 6">
            <a:extLst>
              <a:ext uri="{FF2B5EF4-FFF2-40B4-BE49-F238E27FC236}">
                <a16:creationId xmlns:a16="http://schemas.microsoft.com/office/drawing/2014/main" id="{54036EAE-5220-43DC-AC2B-9BE04E6774E7}"/>
              </a:ext>
            </a:extLst>
          </p:cNvPr>
          <p:cNvSpPr>
            <a:spLocks/>
          </p:cNvSpPr>
          <p:nvPr/>
        </p:nvSpPr>
        <p:spPr bwMode="auto">
          <a:xfrm rot="16200000">
            <a:off x="3710391" y="2501774"/>
            <a:ext cx="390508" cy="273589"/>
          </a:xfrm>
          <a:custGeom>
            <a:avLst/>
            <a:gdLst>
              <a:gd name="T0" fmla="*/ 208 w 334"/>
              <a:gd name="T1" fmla="*/ 0 h 234"/>
              <a:gd name="T2" fmla="*/ 0 w 334"/>
              <a:gd name="T3" fmla="*/ 0 h 234"/>
              <a:gd name="T4" fmla="*/ 0 w 334"/>
              <a:gd name="T5" fmla="*/ 234 h 234"/>
              <a:gd name="T6" fmla="*/ 208 w 334"/>
              <a:gd name="T7" fmla="*/ 234 h 234"/>
              <a:gd name="T8" fmla="*/ 334 w 334"/>
              <a:gd name="T9" fmla="*/ 120 h 234"/>
              <a:gd name="T10" fmla="*/ 208 w 334"/>
              <a:gd name="T1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4" h="234">
                <a:moveTo>
                  <a:pt x="208" y="0"/>
                </a:moveTo>
                <a:lnTo>
                  <a:pt x="0" y="0"/>
                </a:lnTo>
                <a:lnTo>
                  <a:pt x="0" y="234"/>
                </a:lnTo>
                <a:lnTo>
                  <a:pt x="208" y="234"/>
                </a:lnTo>
                <a:lnTo>
                  <a:pt x="334" y="120"/>
                </a:lnTo>
                <a:lnTo>
                  <a:pt x="208" y="0"/>
                </a:lnTo>
                <a:close/>
              </a:path>
            </a:pathLst>
          </a:custGeom>
          <a:solidFill>
            <a:srgbClr val="3793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100" name="Oval 11">
            <a:extLst>
              <a:ext uri="{FF2B5EF4-FFF2-40B4-BE49-F238E27FC236}">
                <a16:creationId xmlns:a16="http://schemas.microsoft.com/office/drawing/2014/main" id="{B84A370D-E6D5-447D-BBB2-9C84B9B936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65411" y="2871605"/>
            <a:ext cx="720218" cy="719049"/>
          </a:xfrm>
          <a:prstGeom prst="ellipse">
            <a:avLst/>
          </a:prstGeom>
          <a:gradFill>
            <a:gsLst>
              <a:gs pos="14000">
                <a:srgbClr val="FBFBFB">
                  <a:lumMod val="90000"/>
                </a:srgb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101" name="Freeform 50">
            <a:extLst>
              <a:ext uri="{FF2B5EF4-FFF2-40B4-BE49-F238E27FC236}">
                <a16:creationId xmlns:a16="http://schemas.microsoft.com/office/drawing/2014/main" id="{6440DC4C-9EE4-4621-9B88-0C2A1627CB82}"/>
              </a:ext>
            </a:extLst>
          </p:cNvPr>
          <p:cNvSpPr>
            <a:spLocks/>
          </p:cNvSpPr>
          <p:nvPr/>
        </p:nvSpPr>
        <p:spPr bwMode="auto">
          <a:xfrm rot="16200000">
            <a:off x="4194897" y="2909480"/>
            <a:ext cx="33907" cy="5846"/>
          </a:xfrm>
          <a:custGeom>
            <a:avLst/>
            <a:gdLst>
              <a:gd name="T0" fmla="*/ 6 w 12"/>
              <a:gd name="T1" fmla="*/ 0 h 2"/>
              <a:gd name="T2" fmla="*/ 6 w 12"/>
              <a:gd name="T3" fmla="*/ 0 h 2"/>
              <a:gd name="T4" fmla="*/ 0 w 12"/>
              <a:gd name="T5" fmla="*/ 2 h 2"/>
              <a:gd name="T6" fmla="*/ 12 w 12"/>
              <a:gd name="T7" fmla="*/ 2 h 2"/>
              <a:gd name="T8" fmla="*/ 6 w 1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4" y="0"/>
                  <a:pt x="1" y="1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1"/>
                  <a:pt x="8" y="0"/>
                  <a:pt x="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B23B7CB-63CC-4CF1-81C4-B9D7B8687E71}"/>
              </a:ext>
            </a:extLst>
          </p:cNvPr>
          <p:cNvSpPr txBox="1"/>
          <p:nvPr/>
        </p:nvSpPr>
        <p:spPr>
          <a:xfrm>
            <a:off x="3476263" y="3032752"/>
            <a:ext cx="84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7936F"/>
                </a:solidFill>
                <a:latin typeface="Proxima Nova Alt Rg" panose="02000506030000020004"/>
              </a:rPr>
              <a:t>Q2</a:t>
            </a:r>
            <a:endParaRPr lang="en-US" sz="2000" b="1" dirty="0">
              <a:solidFill>
                <a:srgbClr val="37936F"/>
              </a:solidFill>
              <a:latin typeface="Proxima Nova Alt Rg" panose="02000506030000020004"/>
            </a:endParaRPr>
          </a:p>
        </p:txBody>
      </p:sp>
      <p:sp>
        <p:nvSpPr>
          <p:cNvPr id="103" name="Oval 9">
            <a:extLst>
              <a:ext uri="{FF2B5EF4-FFF2-40B4-BE49-F238E27FC236}">
                <a16:creationId xmlns:a16="http://schemas.microsoft.com/office/drawing/2014/main" id="{E3785602-CC4A-4354-BD66-6B4635D2C67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36545" y="3533767"/>
            <a:ext cx="1118910" cy="1117741"/>
          </a:xfrm>
          <a:prstGeom prst="ellipse">
            <a:avLst/>
          </a:prstGeom>
          <a:solidFill>
            <a:srgbClr val="42B0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104" name="Oval 42">
            <a:extLst>
              <a:ext uri="{FF2B5EF4-FFF2-40B4-BE49-F238E27FC236}">
                <a16:creationId xmlns:a16="http://schemas.microsoft.com/office/drawing/2014/main" id="{1A22AF24-0B13-460F-BC02-F0FED4F9DAD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06492" y="3657316"/>
            <a:ext cx="720218" cy="72255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105" name="Freeform 6">
            <a:extLst>
              <a:ext uri="{FF2B5EF4-FFF2-40B4-BE49-F238E27FC236}">
                <a16:creationId xmlns:a16="http://schemas.microsoft.com/office/drawing/2014/main" id="{8089E029-4A5F-40EA-BFEC-69CC076AEE83}"/>
              </a:ext>
            </a:extLst>
          </p:cNvPr>
          <p:cNvSpPr>
            <a:spLocks/>
          </p:cNvSpPr>
          <p:nvPr/>
        </p:nvSpPr>
        <p:spPr bwMode="auto">
          <a:xfrm rot="16200000">
            <a:off x="5891895" y="3326435"/>
            <a:ext cx="390508" cy="273589"/>
          </a:xfrm>
          <a:custGeom>
            <a:avLst/>
            <a:gdLst>
              <a:gd name="T0" fmla="*/ 208 w 334"/>
              <a:gd name="T1" fmla="*/ 0 h 234"/>
              <a:gd name="T2" fmla="*/ 0 w 334"/>
              <a:gd name="T3" fmla="*/ 0 h 234"/>
              <a:gd name="T4" fmla="*/ 0 w 334"/>
              <a:gd name="T5" fmla="*/ 234 h 234"/>
              <a:gd name="T6" fmla="*/ 208 w 334"/>
              <a:gd name="T7" fmla="*/ 234 h 234"/>
              <a:gd name="T8" fmla="*/ 334 w 334"/>
              <a:gd name="T9" fmla="*/ 120 h 234"/>
              <a:gd name="T10" fmla="*/ 208 w 334"/>
              <a:gd name="T1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4" h="234">
                <a:moveTo>
                  <a:pt x="208" y="0"/>
                </a:moveTo>
                <a:lnTo>
                  <a:pt x="0" y="0"/>
                </a:lnTo>
                <a:lnTo>
                  <a:pt x="0" y="234"/>
                </a:lnTo>
                <a:lnTo>
                  <a:pt x="208" y="234"/>
                </a:lnTo>
                <a:lnTo>
                  <a:pt x="334" y="120"/>
                </a:lnTo>
                <a:lnTo>
                  <a:pt x="208" y="0"/>
                </a:lnTo>
                <a:close/>
              </a:path>
            </a:pathLst>
          </a:custGeom>
          <a:solidFill>
            <a:srgbClr val="42B0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roxima Nova Alt Rg" panose="02000506030000020004"/>
            </a:endParaRPr>
          </a:p>
        </p:txBody>
      </p:sp>
      <p:sp>
        <p:nvSpPr>
          <p:cNvPr id="106" name="Oval 11">
            <a:extLst>
              <a:ext uri="{FF2B5EF4-FFF2-40B4-BE49-F238E27FC236}">
                <a16:creationId xmlns:a16="http://schemas.microsoft.com/office/drawing/2014/main" id="{7F08F8EE-09DB-49AE-902A-78F3A07D916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735891" y="3696267"/>
            <a:ext cx="720218" cy="719049"/>
          </a:xfrm>
          <a:prstGeom prst="ellipse">
            <a:avLst/>
          </a:prstGeom>
          <a:gradFill>
            <a:gsLst>
              <a:gs pos="14000">
                <a:srgbClr val="FBFBFB">
                  <a:lumMod val="90000"/>
                </a:srgb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107" name="Freeform 50">
            <a:extLst>
              <a:ext uri="{FF2B5EF4-FFF2-40B4-BE49-F238E27FC236}">
                <a16:creationId xmlns:a16="http://schemas.microsoft.com/office/drawing/2014/main" id="{0C5B6ACE-231D-4642-92CC-EEE1C897F781}"/>
              </a:ext>
            </a:extLst>
          </p:cNvPr>
          <p:cNvSpPr>
            <a:spLocks/>
          </p:cNvSpPr>
          <p:nvPr/>
        </p:nvSpPr>
        <p:spPr bwMode="auto">
          <a:xfrm rot="16200000">
            <a:off x="6365377" y="3734142"/>
            <a:ext cx="33907" cy="5846"/>
          </a:xfrm>
          <a:custGeom>
            <a:avLst/>
            <a:gdLst>
              <a:gd name="T0" fmla="*/ 6 w 12"/>
              <a:gd name="T1" fmla="*/ 0 h 2"/>
              <a:gd name="T2" fmla="*/ 6 w 12"/>
              <a:gd name="T3" fmla="*/ 0 h 2"/>
              <a:gd name="T4" fmla="*/ 0 w 12"/>
              <a:gd name="T5" fmla="*/ 2 h 2"/>
              <a:gd name="T6" fmla="*/ 12 w 12"/>
              <a:gd name="T7" fmla="*/ 2 h 2"/>
              <a:gd name="T8" fmla="*/ 6 w 1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4" y="0"/>
                  <a:pt x="1" y="1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1"/>
                  <a:pt x="8" y="0"/>
                  <a:pt x="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roxima Nova Alt Rg" panose="0200050603000002000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BC872A7-AC89-4FFF-8D3D-6B50A4843E23}"/>
              </a:ext>
            </a:extLst>
          </p:cNvPr>
          <p:cNvSpPr txBox="1"/>
          <p:nvPr/>
        </p:nvSpPr>
        <p:spPr>
          <a:xfrm>
            <a:off x="5646743" y="3857414"/>
            <a:ext cx="84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2B086"/>
                </a:solidFill>
                <a:latin typeface="Proxima Nova Alt Rg" panose="02000506030000020004"/>
              </a:rPr>
              <a:t>Q3</a:t>
            </a:r>
            <a:endParaRPr lang="en-US" sz="2000" b="1" dirty="0">
              <a:solidFill>
                <a:srgbClr val="42B086"/>
              </a:solidFill>
              <a:latin typeface="Proxima Nova Alt Rg" panose="0200050603000002000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0BA79C3-734C-44F2-BB00-020616013915}"/>
              </a:ext>
            </a:extLst>
          </p:cNvPr>
          <p:cNvSpPr txBox="1"/>
          <p:nvPr/>
        </p:nvSpPr>
        <p:spPr>
          <a:xfrm>
            <a:off x="1106754" y="2211458"/>
            <a:ext cx="14879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33545B"/>
                </a:solidFill>
                <a:latin typeface="Proxima Nova Alt Rg" panose="02000506030000020004"/>
              </a:rPr>
              <a:t>Milestone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3331435-B27D-42B8-9AE0-55DD48041DFE}"/>
              </a:ext>
            </a:extLst>
          </p:cNvPr>
          <p:cNvSpPr txBox="1"/>
          <p:nvPr/>
        </p:nvSpPr>
        <p:spPr>
          <a:xfrm>
            <a:off x="3274184" y="1605310"/>
            <a:ext cx="129068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37936F"/>
                </a:solidFill>
                <a:latin typeface="Proxima Nova Alt Rg" panose="02000506030000020004"/>
              </a:rPr>
              <a:t>Milestone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196E77D-1B63-4DDA-B16C-898957A5F13F}"/>
              </a:ext>
            </a:extLst>
          </p:cNvPr>
          <p:cNvSpPr txBox="1"/>
          <p:nvPr/>
        </p:nvSpPr>
        <p:spPr>
          <a:xfrm>
            <a:off x="5504829" y="2211458"/>
            <a:ext cx="119792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42B086"/>
                </a:solidFill>
                <a:latin typeface="Proxima Nova Alt Rg" panose="02000506030000020004"/>
              </a:rPr>
              <a:t>Milestone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7C5C184-3A06-41EF-8262-889A989CD40B}"/>
              </a:ext>
            </a:extLst>
          </p:cNvPr>
          <p:cNvSpPr txBox="1"/>
          <p:nvPr/>
        </p:nvSpPr>
        <p:spPr>
          <a:xfrm>
            <a:off x="7636901" y="1610180"/>
            <a:ext cx="12715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58C098"/>
                </a:solidFill>
                <a:latin typeface="Proxima Nova Alt Rg" panose="02000506030000020004"/>
              </a:rPr>
              <a:t>Milestone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52A82ED-6436-4605-BE39-AA3DF161972B}"/>
              </a:ext>
            </a:extLst>
          </p:cNvPr>
          <p:cNvSpPr txBox="1"/>
          <p:nvPr/>
        </p:nvSpPr>
        <p:spPr>
          <a:xfrm>
            <a:off x="9748740" y="2216069"/>
            <a:ext cx="11772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A4DCC7"/>
                </a:solidFill>
                <a:latin typeface="Proxima Nova Alt Rg" panose="02000506030000020004"/>
              </a:rPr>
              <a:t>Milestone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87616FC-3A58-4BBF-A716-667F587218FF}"/>
              </a:ext>
            </a:extLst>
          </p:cNvPr>
          <p:cNvSpPr txBox="1"/>
          <p:nvPr/>
        </p:nvSpPr>
        <p:spPr>
          <a:xfrm>
            <a:off x="1193336" y="2560281"/>
            <a:ext cx="12588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Proxima Nova Alt Rg" panose="02000506030000020004"/>
              </a:rPr>
              <a:t>Add Short Description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06A9C2B-340B-4C56-94F8-B320086D177F}"/>
              </a:ext>
            </a:extLst>
          </p:cNvPr>
          <p:cNvSpPr txBox="1"/>
          <p:nvPr/>
        </p:nvSpPr>
        <p:spPr>
          <a:xfrm>
            <a:off x="5424350" y="2560280"/>
            <a:ext cx="132559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Proxima Nova Alt Rg" panose="02000506030000020004"/>
              </a:rPr>
              <a:t>Add Short Description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92FE2E2-5B5A-4726-8782-1EA1D6F19755}"/>
              </a:ext>
            </a:extLst>
          </p:cNvPr>
          <p:cNvSpPr txBox="1"/>
          <p:nvPr/>
        </p:nvSpPr>
        <p:spPr>
          <a:xfrm>
            <a:off x="9647319" y="2555224"/>
            <a:ext cx="132932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Proxima Nova Alt Rg" panose="02000506030000020004"/>
              </a:rPr>
              <a:t>Add Short Description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FEE7DA2-4584-43BC-8C1F-D15796563126}"/>
              </a:ext>
            </a:extLst>
          </p:cNvPr>
          <p:cNvSpPr txBox="1"/>
          <p:nvPr/>
        </p:nvSpPr>
        <p:spPr>
          <a:xfrm>
            <a:off x="3246419" y="1883992"/>
            <a:ext cx="13184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Proxima Nova Alt Rg" panose="02000506030000020004"/>
              </a:rPr>
              <a:t>Add Short Description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3620743-6AA0-4B26-A939-4292215BE031}"/>
              </a:ext>
            </a:extLst>
          </p:cNvPr>
          <p:cNvSpPr txBox="1"/>
          <p:nvPr/>
        </p:nvSpPr>
        <p:spPr>
          <a:xfrm>
            <a:off x="7642701" y="1878498"/>
            <a:ext cx="12599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Proxima Nova Alt Rg" panose="02000506030000020004"/>
              </a:rPr>
              <a:t>Add 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26132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EE757CE-B044-44F8-A42B-7622AA4A29CA}"/>
              </a:ext>
            </a:extLst>
          </p:cNvPr>
          <p:cNvSpPr/>
          <p:nvPr/>
        </p:nvSpPr>
        <p:spPr>
          <a:xfrm>
            <a:off x="0" y="3449624"/>
            <a:ext cx="12191999" cy="1130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Alt Rg" panose="020005060300000200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08D176-BAFE-46C0-BF23-1D23F7870CE5}"/>
              </a:ext>
            </a:extLst>
          </p:cNvPr>
          <p:cNvSpPr/>
          <p:nvPr/>
        </p:nvSpPr>
        <p:spPr>
          <a:xfrm>
            <a:off x="4633195" y="690657"/>
            <a:ext cx="2925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Proxima Nova Alt Rg" panose="02000506030000020004"/>
              </a:rPr>
              <a:t>Project Schedule</a:t>
            </a:r>
            <a:endParaRPr lang="en-US" sz="3200" dirty="0">
              <a:latin typeface="Proxima Nova Alt Rg" panose="02000506030000020004"/>
            </a:endParaRP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68EDDF3B-6542-4C54-B3C8-FB86D64EEC8A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/>
                <a:cs typeface="Segoe UI" panose="020B0502040204020203" pitchFamily="34" charset="0"/>
              </a:rPr>
              <a:pPr/>
              <a:t>13</a:t>
            </a:fld>
            <a:endParaRPr lang="en-US" b="1" dirty="0">
              <a:solidFill>
                <a:srgbClr val="EFA325"/>
              </a:solidFill>
              <a:latin typeface="Proxima Nova Alt Rg" panose="02000506030000020004"/>
              <a:cs typeface="Segoe UI" panose="020B05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D75823-72B0-4AC2-8774-5E9E786B04D1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  <a:latin typeface="Proxima Nova Alt Rg" panose="020005060300000200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09126A-D2B8-4DDC-8640-DAFF6D0A4039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6E0173DB-EFCF-49F3-80F5-C0E6378A6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Proxima Nova Alt Rg" panose="02000506030000020004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2F711BBC-4B25-41B1-AD08-EE0F61DA8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Proxima Nova Alt Rg" panose="020005060300000200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A99B6D-D5E9-4687-9045-9DA38D2B6F00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03AE460F-21EC-417A-A957-D66D9C196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roxima Nova Alt Rg" panose="02000506030000020004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20180CD7-B5CD-4566-A65B-82136D485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Proxima Nova Alt Rg" panose="02000506030000020004"/>
              </a:endParaRPr>
            </a:p>
          </p:txBody>
        </p: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B713E10-0068-234C-8B16-F537A4786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30013"/>
              </p:ext>
            </p:extLst>
          </p:nvPr>
        </p:nvGraphicFramePr>
        <p:xfrm>
          <a:off x="915200" y="1401888"/>
          <a:ext cx="10391404" cy="391216"/>
        </p:xfrm>
        <a:graphic>
          <a:graphicData uri="http://schemas.openxmlformats.org/drawingml/2006/table">
            <a:tbl>
              <a:tblPr firstRow="1" bandRow="1">
                <a:effectLst>
                  <a:outerShdw blurRad="114300" dist="38100" dir="2700000" algn="t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476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1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33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9117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oxima Nova Alt Rg" panose="02000506030000020004"/>
                        </a:rPr>
                        <a:t>Tasks</a:t>
                      </a:r>
                    </a:p>
                  </a:txBody>
                  <a:tcPr marL="101656" marR="101656" marT="50828" marB="508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8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oxima Nova Alt Rg" panose="02000506030000020004"/>
                        </a:rPr>
                        <a:t>Year 1</a:t>
                      </a: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8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oxima Nova Alt Rg" panose="02000506030000020004"/>
                        </a:rPr>
                        <a:t>Year 2</a:t>
                      </a: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8F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065184"/>
              </p:ext>
            </p:extLst>
          </p:nvPr>
        </p:nvGraphicFramePr>
        <p:xfrm>
          <a:off x="915201" y="1793453"/>
          <a:ext cx="10391403" cy="4378370"/>
        </p:xfrm>
        <a:graphic>
          <a:graphicData uri="http://schemas.openxmlformats.org/drawingml/2006/table">
            <a:tbl>
              <a:tblPr firstRow="1" bandRow="1">
                <a:effectLst>
                  <a:outerShdw blurRad="114300" dist="38100" dir="2700000" algn="t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476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78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78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255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69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89515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C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J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F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J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J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J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F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J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J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81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Task 1</a:t>
                      </a:r>
                    </a:p>
                  </a:txBody>
                  <a:tcPr marL="101656" marR="101656" marT="50828" marB="508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D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881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Task 2</a:t>
                      </a:r>
                    </a:p>
                  </a:txBody>
                  <a:tcPr marL="101656" marR="101656" marT="50828" marB="508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D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881">
                <a:tc>
                  <a:txBody>
                    <a:bodyPr/>
                    <a:lstStyle/>
                    <a:p>
                      <a:pPr marL="117475" indent="0"/>
                      <a:r>
                        <a:rPr lang="en-US" sz="17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Sub-task A</a:t>
                      </a: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D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881">
                <a:tc>
                  <a:txBody>
                    <a:bodyPr/>
                    <a:lstStyle/>
                    <a:p>
                      <a:pPr marL="1174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Sub-task B</a:t>
                      </a: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D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881">
                <a:tc>
                  <a:txBody>
                    <a:bodyPr/>
                    <a:lstStyle/>
                    <a:p>
                      <a:pPr marL="1174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Sub-task C</a:t>
                      </a: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D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881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Task 3</a:t>
                      </a: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D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881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Task 4</a:t>
                      </a: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D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881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Review</a:t>
                      </a: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D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881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Revisions</a:t>
                      </a: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D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881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Proxima Nova Alt Rg" panose="02000506030000020004"/>
                        </a:rPr>
                        <a:t>Delivery</a:t>
                      </a: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D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63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7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1656" marR="101656" marT="50828" marB="5082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36" name="Group 1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91380" y="2141721"/>
            <a:ext cx="3162604" cy="271080"/>
            <a:chOff x="1371600" y="1905000"/>
            <a:chExt cx="2667000" cy="228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7" name="Rounded Rectangle 36"/>
            <p:cNvSpPr/>
            <p:nvPr/>
          </p:nvSpPr>
          <p:spPr>
            <a:xfrm>
              <a:off x="1371600" y="1905000"/>
              <a:ext cx="2667000" cy="228600"/>
            </a:xfrm>
            <a:prstGeom prst="roundRect">
              <a:avLst>
                <a:gd name="adj" fmla="val 48717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285" tIns="18285" rIns="18285" bIns="18285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b="1">
                <a:solidFill>
                  <a:schemeClr val="bg1"/>
                </a:solidFill>
                <a:latin typeface="Proxima Nova Alt Rg" panose="02000506030000020004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421674" y="1931126"/>
              <a:ext cx="2590800" cy="152400"/>
            </a:xfrm>
            <a:prstGeom prst="roundRect">
              <a:avLst>
                <a:gd name="adj" fmla="val 48717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2699">
                <a:latin typeface="Proxima Nova Alt Rg" panose="02000506030000020004"/>
              </a:endParaRPr>
            </a:p>
          </p:txBody>
        </p:sp>
      </p:grpSp>
      <p:grpSp>
        <p:nvGrpSpPr>
          <p:cNvPr id="39" name="Group 1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13061" y="2546619"/>
            <a:ext cx="4399248" cy="242683"/>
            <a:chOff x="2157548" y="2233748"/>
            <a:chExt cx="3709852" cy="20465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0" name="Rounded Rectangle 39"/>
            <p:cNvSpPr/>
            <p:nvPr/>
          </p:nvSpPr>
          <p:spPr>
            <a:xfrm>
              <a:off x="2157548" y="2233748"/>
              <a:ext cx="3709852" cy="204652"/>
            </a:xfrm>
            <a:prstGeom prst="roundRect">
              <a:avLst>
                <a:gd name="adj" fmla="val 48717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285" tIns="18285" rIns="18285" bIns="18285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b="1">
                <a:solidFill>
                  <a:schemeClr val="bg1"/>
                </a:solidFill>
                <a:latin typeface="Proxima Nova Alt Rg" panose="02000506030000020004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207622" y="2259874"/>
              <a:ext cx="3630168" cy="152400"/>
            </a:xfrm>
            <a:prstGeom prst="roundRect">
              <a:avLst>
                <a:gd name="adj" fmla="val 48717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2699">
                <a:latin typeface="Proxima Nova Alt Rg" panose="02000506030000020004"/>
              </a:endParaRPr>
            </a:p>
          </p:txBody>
        </p:sp>
      </p:grpSp>
      <p:grpSp>
        <p:nvGrpSpPr>
          <p:cNvPr id="42" name="Group 2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35942" y="2947001"/>
            <a:ext cx="2060211" cy="271080"/>
            <a:chOff x="2159726" y="2577737"/>
            <a:chExt cx="1737360" cy="228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3" name="Rounded Rectangle 42"/>
            <p:cNvSpPr/>
            <p:nvPr/>
          </p:nvSpPr>
          <p:spPr>
            <a:xfrm>
              <a:off x="2159726" y="2577737"/>
              <a:ext cx="1737360" cy="228600"/>
            </a:xfrm>
            <a:prstGeom prst="roundRect">
              <a:avLst>
                <a:gd name="adj" fmla="val 48717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285" tIns="18285" rIns="18285" bIns="18285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b="1" dirty="0">
                <a:latin typeface="Proxima Nova Alt Rg" panose="02000506030000020004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209800" y="2603863"/>
              <a:ext cx="1645920" cy="152400"/>
            </a:xfrm>
            <a:prstGeom prst="roundRect">
              <a:avLst>
                <a:gd name="adj" fmla="val 48717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2699">
                <a:latin typeface="Proxima Nova Alt Rg" panose="02000506030000020004"/>
              </a:endParaRPr>
            </a:p>
          </p:txBody>
        </p:sp>
      </p:grpSp>
      <p:grpSp>
        <p:nvGrpSpPr>
          <p:cNvPr id="45" name="Group 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15455" y="3354913"/>
            <a:ext cx="2060211" cy="271080"/>
            <a:chOff x="2159726" y="2577737"/>
            <a:chExt cx="1737360" cy="228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6" name="Rounded Rectangle 45"/>
            <p:cNvSpPr/>
            <p:nvPr/>
          </p:nvSpPr>
          <p:spPr>
            <a:xfrm>
              <a:off x="2159726" y="2577737"/>
              <a:ext cx="1737360" cy="228600"/>
            </a:xfrm>
            <a:prstGeom prst="roundRect">
              <a:avLst>
                <a:gd name="adj" fmla="val 48717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285" tIns="18285" rIns="18285" bIns="18285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b="1" dirty="0">
                <a:latin typeface="Proxima Nova Alt Rg" panose="02000506030000020004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209800" y="2603863"/>
              <a:ext cx="1645920" cy="152400"/>
            </a:xfrm>
            <a:prstGeom prst="roundRect">
              <a:avLst>
                <a:gd name="adj" fmla="val 48717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2699">
                <a:latin typeface="Proxima Nova Alt Rg" panose="02000506030000020004"/>
              </a:endParaRPr>
            </a:p>
          </p:txBody>
        </p:sp>
      </p:grpSp>
      <p:grpSp>
        <p:nvGrpSpPr>
          <p:cNvPr id="48" name="Group 2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00984" y="3768203"/>
            <a:ext cx="2060211" cy="271080"/>
            <a:chOff x="2159726" y="2577737"/>
            <a:chExt cx="1737360" cy="228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9" name="Rounded Rectangle 48"/>
            <p:cNvSpPr/>
            <p:nvPr/>
          </p:nvSpPr>
          <p:spPr>
            <a:xfrm>
              <a:off x="2159726" y="2577737"/>
              <a:ext cx="1737360" cy="228600"/>
            </a:xfrm>
            <a:prstGeom prst="roundRect">
              <a:avLst>
                <a:gd name="adj" fmla="val 48717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285" tIns="18285" rIns="18285" bIns="18285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b="1" dirty="0">
                <a:latin typeface="Proxima Nova Alt Rg" panose="02000506030000020004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209800" y="2603863"/>
              <a:ext cx="1645920" cy="152400"/>
            </a:xfrm>
            <a:prstGeom prst="roundRect">
              <a:avLst>
                <a:gd name="adj" fmla="val 48717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2699">
                <a:latin typeface="Proxima Nova Alt Rg" panose="02000506030000020004"/>
              </a:endParaRPr>
            </a:p>
          </p:txBody>
        </p:sp>
      </p:grpSp>
      <p:grpSp>
        <p:nvGrpSpPr>
          <p:cNvPr id="51" name="Group 2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17825" y="4173532"/>
            <a:ext cx="2168643" cy="271080"/>
            <a:chOff x="1371600" y="1905000"/>
            <a:chExt cx="1828800" cy="228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>
              <a:off x="1371600" y="1905000"/>
              <a:ext cx="1828800" cy="228600"/>
            </a:xfrm>
            <a:prstGeom prst="roundRect">
              <a:avLst>
                <a:gd name="adj" fmla="val 48717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285" tIns="18285" rIns="18285" bIns="18285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b="1">
                <a:solidFill>
                  <a:schemeClr val="bg1"/>
                </a:solidFill>
                <a:latin typeface="Proxima Nova Alt Rg" panose="02000506030000020004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421674" y="1931126"/>
              <a:ext cx="1737360" cy="152400"/>
            </a:xfrm>
            <a:prstGeom prst="roundRect">
              <a:avLst>
                <a:gd name="adj" fmla="val 48717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2699">
                <a:latin typeface="Proxima Nova Alt Rg" panose="02000506030000020004"/>
              </a:endParaRPr>
            </a:p>
          </p:txBody>
        </p:sp>
      </p:grpSp>
      <p:grpSp>
        <p:nvGrpSpPr>
          <p:cNvPr id="54" name="Group 3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25029" y="4581444"/>
            <a:ext cx="2078282" cy="271080"/>
            <a:chOff x="1371600" y="1905000"/>
            <a:chExt cx="1828800" cy="228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5" name="Rounded Rectangle 54"/>
            <p:cNvSpPr/>
            <p:nvPr/>
          </p:nvSpPr>
          <p:spPr>
            <a:xfrm>
              <a:off x="1371600" y="1905000"/>
              <a:ext cx="1828800" cy="228600"/>
            </a:xfrm>
            <a:prstGeom prst="roundRect">
              <a:avLst>
                <a:gd name="adj" fmla="val 48717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285" tIns="18285" rIns="18285" bIns="18285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b="1">
                <a:solidFill>
                  <a:schemeClr val="bg1"/>
                </a:solidFill>
                <a:latin typeface="Proxima Nova Alt Rg" panose="02000506030000020004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421674" y="1931126"/>
              <a:ext cx="1737360" cy="152400"/>
            </a:xfrm>
            <a:prstGeom prst="roundRect">
              <a:avLst>
                <a:gd name="adj" fmla="val 48717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2699">
                <a:latin typeface="Proxima Nova Alt Rg" panose="02000506030000020004"/>
              </a:endParaRPr>
            </a:p>
          </p:txBody>
        </p:sp>
      </p:grpSp>
      <p:sp>
        <p:nvSpPr>
          <p:cNvPr id="57" name="Flowchart: Decision 3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395781" y="4898565"/>
            <a:ext cx="271080" cy="451800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2699" dirty="0">
              <a:latin typeface="Proxima Nova Alt Rg" panose="02000506030000020004"/>
            </a:endParaRPr>
          </a:p>
        </p:txBody>
      </p:sp>
      <p:grpSp>
        <p:nvGrpSpPr>
          <p:cNvPr id="58" name="Group 3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61151" y="5397267"/>
            <a:ext cx="1084321" cy="271080"/>
            <a:chOff x="1371600" y="1905000"/>
            <a:chExt cx="1828800" cy="228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9" name="Rounded Rectangle 58"/>
            <p:cNvSpPr/>
            <p:nvPr/>
          </p:nvSpPr>
          <p:spPr>
            <a:xfrm>
              <a:off x="1371600" y="1905000"/>
              <a:ext cx="1828800" cy="228600"/>
            </a:xfrm>
            <a:prstGeom prst="roundRect">
              <a:avLst>
                <a:gd name="adj" fmla="val 48717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285" tIns="18285" rIns="18285" bIns="18285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b="1">
                <a:solidFill>
                  <a:schemeClr val="bg1"/>
                </a:solidFill>
                <a:latin typeface="Proxima Nova Alt Rg" panose="02000506030000020004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421674" y="1931126"/>
              <a:ext cx="1737360" cy="152400"/>
            </a:xfrm>
            <a:prstGeom prst="roundRect">
              <a:avLst>
                <a:gd name="adj" fmla="val 48717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2699">
                <a:latin typeface="Proxima Nova Alt Rg" panose="02000506030000020004"/>
              </a:endParaRPr>
            </a:p>
          </p:txBody>
        </p:sp>
      </p:grpSp>
      <p:sp>
        <p:nvSpPr>
          <p:cNvPr id="61" name="Flowchart: Decision 3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05711" y="5695455"/>
            <a:ext cx="271080" cy="451800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2699" dirty="0">
              <a:latin typeface="Proxima Nova Alt Rg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520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90916AD-9CA9-40FE-A441-7FCCEBD87947}"/>
              </a:ext>
            </a:extLst>
          </p:cNvPr>
          <p:cNvSpPr/>
          <p:nvPr/>
        </p:nvSpPr>
        <p:spPr>
          <a:xfrm flipV="1">
            <a:off x="0" y="3838266"/>
            <a:ext cx="12192000" cy="3019732"/>
          </a:xfrm>
          <a:custGeom>
            <a:avLst/>
            <a:gdLst>
              <a:gd name="connsiteX0" fmla="*/ 0 w 12192000"/>
              <a:gd name="connsiteY0" fmla="*/ 0 h 5586689"/>
              <a:gd name="connsiteX1" fmla="*/ 12192000 w 12192000"/>
              <a:gd name="connsiteY1" fmla="*/ 0 h 5586689"/>
              <a:gd name="connsiteX2" fmla="*/ 12192000 w 12192000"/>
              <a:gd name="connsiteY2" fmla="*/ 4454813 h 5586689"/>
              <a:gd name="connsiteX3" fmla="*/ 11960026 w 12192000"/>
              <a:gd name="connsiteY3" fmla="*/ 4545333 h 5586689"/>
              <a:gd name="connsiteX4" fmla="*/ 6096000 w 12192000"/>
              <a:gd name="connsiteY4" fmla="*/ 5586689 h 5586689"/>
              <a:gd name="connsiteX5" fmla="*/ 231975 w 12192000"/>
              <a:gd name="connsiteY5" fmla="*/ 4545333 h 5586689"/>
              <a:gd name="connsiteX6" fmla="*/ 0 w 12192000"/>
              <a:gd name="connsiteY6" fmla="*/ 4454813 h 558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586689">
                <a:moveTo>
                  <a:pt x="0" y="0"/>
                </a:moveTo>
                <a:lnTo>
                  <a:pt x="12192000" y="0"/>
                </a:lnTo>
                <a:lnTo>
                  <a:pt x="12192000" y="4454813"/>
                </a:lnTo>
                <a:lnTo>
                  <a:pt x="11960026" y="4545333"/>
                </a:lnTo>
                <a:cubicBezTo>
                  <a:pt x="10164544" y="5215096"/>
                  <a:pt x="8181164" y="5586689"/>
                  <a:pt x="6096000" y="5586689"/>
                </a:cubicBezTo>
                <a:cubicBezTo>
                  <a:pt x="4010836" y="5586689"/>
                  <a:pt x="2027456" y="5215096"/>
                  <a:pt x="231975" y="4545333"/>
                </a:cubicBezTo>
                <a:lnTo>
                  <a:pt x="0" y="44548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3044FF-42D3-47EE-9EC9-8D3DD9372B7A}"/>
              </a:ext>
            </a:extLst>
          </p:cNvPr>
          <p:cNvSpPr/>
          <p:nvPr/>
        </p:nvSpPr>
        <p:spPr>
          <a:xfrm>
            <a:off x="4238247" y="805934"/>
            <a:ext cx="3715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Proxima Nova Alt Rg" panose="02000506030000020004" pitchFamily="50" charset="0"/>
              </a:rPr>
              <a:t>Payment Schedule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92F338C-234B-4B21-AC34-B6CF8B8E40A6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 pitchFamily="50" charset="0"/>
                <a:cs typeface="Segoe UI" panose="020B0502040204020203" pitchFamily="34" charset="0"/>
              </a:rPr>
              <a:pPr/>
              <a:t>14</a:t>
            </a:fld>
            <a:endParaRPr lang="en-US" b="1" dirty="0">
              <a:solidFill>
                <a:srgbClr val="EFA325"/>
              </a:solidFill>
              <a:latin typeface="Proxima Nova Alt Rg" panose="020005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A4E9E-EDFA-4C2B-A38B-9E56D6652252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CB8E7F-8227-4A43-ADC6-E7C0833965D8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6AED497-9E04-4D87-9B6A-854E3C539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C239C05-F758-40E6-9B6E-51217FF8C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98FA44-815F-433E-B22F-0D703DF95DA0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7DDC47B-2503-4247-B3FA-03F5649AA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60A870F-5CC3-4BFD-8DC0-2623308B5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EC649CA-DC8A-4E92-9100-D95177FC4E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3514" y="2373492"/>
          <a:ext cx="9860355" cy="1935957"/>
        </p:xfrm>
        <a:graphic>
          <a:graphicData uri="http://schemas.openxmlformats.org/drawingml/2006/table">
            <a:tbl>
              <a:tblPr firstRow="1" bandRow="1">
                <a:effectLst>
                  <a:outerShdw blurRad="3175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</a:tblPr>
              <a:tblGrid>
                <a:gridCol w="906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Proxima Nova Alt Rg" panose="02000506030000020004" pitchFamily="50" charset="0"/>
                        </a:rPr>
                        <a:t>No</a:t>
                      </a:r>
                      <a:endParaRPr lang="en-MY" sz="1800" dirty="0">
                        <a:latin typeface="Proxima Nova Alt Rg" panose="02000506030000020004" pitchFamily="50" charset="0"/>
                      </a:endParaRPr>
                    </a:p>
                  </a:txBody>
                  <a:tcPr marL="140409" marR="140409" marT="70251" marB="702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Proxima Nova Alt Rg" panose="02000506030000020004" pitchFamily="50" charset="0"/>
                        </a:rPr>
                        <a:t>Description</a:t>
                      </a:r>
                      <a:endParaRPr lang="en-MY" sz="1800" dirty="0">
                        <a:latin typeface="Proxima Nova Alt Rg" panose="02000506030000020004" pitchFamily="50" charset="0"/>
                      </a:endParaRPr>
                    </a:p>
                  </a:txBody>
                  <a:tcPr marL="140409" marR="140409" marT="70251" marB="702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Proxima Nova Alt Rg" panose="02000506030000020004" pitchFamily="50" charset="0"/>
                        </a:rPr>
                        <a:t>% / Mode</a:t>
                      </a:r>
                      <a:endParaRPr lang="en-MY" sz="1800" dirty="0">
                        <a:latin typeface="Proxima Nova Alt Rg" panose="02000506030000020004" pitchFamily="50" charset="0"/>
                      </a:endParaRPr>
                    </a:p>
                  </a:txBody>
                  <a:tcPr marL="140409" marR="140409" marT="70251" marB="702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Proxima Nova Alt Rg" panose="02000506030000020004" pitchFamily="50" charset="0"/>
                        </a:rPr>
                        <a:t>Amount</a:t>
                      </a:r>
                      <a:r>
                        <a:rPr lang="en-US" sz="1800" baseline="0" dirty="0">
                          <a:latin typeface="Proxima Nova Alt Rg" panose="02000506030000020004" pitchFamily="50" charset="0"/>
                        </a:rPr>
                        <a:t> to bill</a:t>
                      </a:r>
                      <a:endParaRPr lang="en-MY" sz="1800" dirty="0">
                        <a:latin typeface="Proxima Nova Alt Rg" panose="02000506030000020004" pitchFamily="50" charset="0"/>
                      </a:endParaRPr>
                    </a:p>
                  </a:txBody>
                  <a:tcPr marL="140409" marR="140409" marT="70251" marB="702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MY" sz="2000" dirty="0" smtClean="0"/>
                        <a:t>1</a:t>
                      </a:r>
                      <a:endParaRPr lang="en-MY" sz="2000" dirty="0"/>
                    </a:p>
                  </a:txBody>
                  <a:tcPr marL="140409" marR="140409" marT="70251" marB="702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2000" dirty="0"/>
                    </a:p>
                  </a:txBody>
                  <a:tcPr marL="140409" marR="140409" marT="70251" marB="702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2000" dirty="0"/>
                    </a:p>
                  </a:txBody>
                  <a:tcPr marL="140409" marR="140409" marT="70251" marB="702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2000" dirty="0"/>
                    </a:p>
                  </a:txBody>
                  <a:tcPr marL="140409" marR="140409" marT="70251" marB="702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MY" sz="2000" dirty="0" smtClean="0"/>
                        <a:t>2</a:t>
                      </a:r>
                      <a:endParaRPr lang="en-MY" sz="2000" dirty="0"/>
                    </a:p>
                  </a:txBody>
                  <a:tcPr marL="140409" marR="140409" marT="70251" marB="702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2000" dirty="0"/>
                    </a:p>
                  </a:txBody>
                  <a:tcPr marL="140409" marR="140409" marT="70251" marB="702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2000" dirty="0"/>
                    </a:p>
                  </a:txBody>
                  <a:tcPr marL="140409" marR="140409" marT="70251" marB="702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2000" dirty="0"/>
                    </a:p>
                  </a:txBody>
                  <a:tcPr marL="140409" marR="140409" marT="70251" marB="702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MY" sz="2000" dirty="0" smtClean="0"/>
                        <a:t>3</a:t>
                      </a:r>
                      <a:endParaRPr lang="en-MY" sz="2000" dirty="0"/>
                    </a:p>
                  </a:txBody>
                  <a:tcPr marL="140409" marR="140409" marT="70251" marB="702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2000" dirty="0"/>
                    </a:p>
                  </a:txBody>
                  <a:tcPr marL="140409" marR="140409" marT="70251" marB="702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2000" dirty="0"/>
                    </a:p>
                  </a:txBody>
                  <a:tcPr marL="140409" marR="140409" marT="70251" marB="702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2000" dirty="0"/>
                    </a:p>
                  </a:txBody>
                  <a:tcPr marL="140409" marR="140409" marT="70251" marB="702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3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90916AD-9CA9-40FE-A441-7FCCEBD87947}"/>
              </a:ext>
            </a:extLst>
          </p:cNvPr>
          <p:cNvSpPr/>
          <p:nvPr/>
        </p:nvSpPr>
        <p:spPr>
          <a:xfrm flipV="1">
            <a:off x="0" y="3838266"/>
            <a:ext cx="12192000" cy="3019732"/>
          </a:xfrm>
          <a:custGeom>
            <a:avLst/>
            <a:gdLst>
              <a:gd name="connsiteX0" fmla="*/ 0 w 12192000"/>
              <a:gd name="connsiteY0" fmla="*/ 0 h 5586689"/>
              <a:gd name="connsiteX1" fmla="*/ 12192000 w 12192000"/>
              <a:gd name="connsiteY1" fmla="*/ 0 h 5586689"/>
              <a:gd name="connsiteX2" fmla="*/ 12192000 w 12192000"/>
              <a:gd name="connsiteY2" fmla="*/ 4454813 h 5586689"/>
              <a:gd name="connsiteX3" fmla="*/ 11960026 w 12192000"/>
              <a:gd name="connsiteY3" fmla="*/ 4545333 h 5586689"/>
              <a:gd name="connsiteX4" fmla="*/ 6096000 w 12192000"/>
              <a:gd name="connsiteY4" fmla="*/ 5586689 h 5586689"/>
              <a:gd name="connsiteX5" fmla="*/ 231975 w 12192000"/>
              <a:gd name="connsiteY5" fmla="*/ 4545333 h 5586689"/>
              <a:gd name="connsiteX6" fmla="*/ 0 w 12192000"/>
              <a:gd name="connsiteY6" fmla="*/ 4454813 h 558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586689">
                <a:moveTo>
                  <a:pt x="0" y="0"/>
                </a:moveTo>
                <a:lnTo>
                  <a:pt x="12192000" y="0"/>
                </a:lnTo>
                <a:lnTo>
                  <a:pt x="12192000" y="4454813"/>
                </a:lnTo>
                <a:lnTo>
                  <a:pt x="11960026" y="4545333"/>
                </a:lnTo>
                <a:cubicBezTo>
                  <a:pt x="10164544" y="5215096"/>
                  <a:pt x="8181164" y="5586689"/>
                  <a:pt x="6096000" y="5586689"/>
                </a:cubicBezTo>
                <a:cubicBezTo>
                  <a:pt x="4010836" y="5586689"/>
                  <a:pt x="2027456" y="5215096"/>
                  <a:pt x="231975" y="4545333"/>
                </a:cubicBezTo>
                <a:lnTo>
                  <a:pt x="0" y="44548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3044FF-42D3-47EE-9EC9-8D3DD9372B7A}"/>
              </a:ext>
            </a:extLst>
          </p:cNvPr>
          <p:cNvSpPr/>
          <p:nvPr/>
        </p:nvSpPr>
        <p:spPr>
          <a:xfrm>
            <a:off x="4043999" y="805934"/>
            <a:ext cx="4104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Proxima Nova Alt Rg" panose="02000506030000020004" pitchFamily="50" charset="0"/>
              </a:rPr>
              <a:t>Communication Plan</a:t>
            </a:r>
            <a:endParaRPr lang="en-US" sz="3200" dirty="0">
              <a:latin typeface="Proxima Nova Alt Rg" panose="02000506030000020004" pitchFamily="50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92F338C-234B-4B21-AC34-B6CF8B8E40A6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 pitchFamily="50" charset="0"/>
                <a:cs typeface="Segoe UI" panose="020B0502040204020203" pitchFamily="34" charset="0"/>
              </a:rPr>
              <a:pPr/>
              <a:t>15</a:t>
            </a:fld>
            <a:endParaRPr lang="en-US" b="1" dirty="0">
              <a:solidFill>
                <a:srgbClr val="EFA325"/>
              </a:solidFill>
              <a:latin typeface="Proxima Nova Alt Rg" panose="020005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A4E9E-EDFA-4C2B-A38B-9E56D6652252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CB8E7F-8227-4A43-ADC6-E7C0833965D8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6AED497-9E04-4D87-9B6A-854E3C539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C239C05-F758-40E6-9B6E-51217FF8C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98FA44-815F-433E-B22F-0D703DF95DA0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7DDC47B-2503-4247-B3FA-03F5649AA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60A870F-5CC3-4BFD-8DC0-2623308B5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8C80D7E-0192-47B9-815C-2E7B11B373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7943" y="1852302"/>
          <a:ext cx="10276114" cy="3971925"/>
        </p:xfrm>
        <a:graphic>
          <a:graphicData uri="http://schemas.openxmlformats.org/drawingml/2006/table">
            <a:tbl>
              <a:tblPr firstRow="1" bandRow="1">
                <a:effectLst>
                  <a:outerShdw blurRad="3175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</a:tblPr>
              <a:tblGrid>
                <a:gridCol w="2870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Proxima Nova Alt Rg" panose="02000506030000020004" pitchFamily="50" charset="0"/>
                        </a:rPr>
                        <a:t>Type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Proxima Nova Alt Rg" panose="02000506030000020004" pitchFamily="50" charset="0"/>
                        </a:rPr>
                        <a:t> of Communication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Proxima Nova Alt Rg" panose="02000506030000020004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Proxima Nova Alt Rg" panose="02000506030000020004" pitchFamily="50" charset="0"/>
                        </a:rPr>
                        <a:t>Internal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Proxima Nova Alt Rg" panose="02000506030000020004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Proxima Nova Alt Rg" panose="02000506030000020004" pitchFamily="50" charset="0"/>
                        </a:rPr>
                        <a:t>External ( with Client )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Proxima Nova Alt Rg" panose="02000506030000020004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Proxima Nova Alt Lt" panose="02000506030000020004" pitchFamily="50" charset="0"/>
                        </a:rPr>
                        <a:t>Email/Letter</a:t>
                      </a:r>
                      <a:endParaRPr lang="en-MY" sz="1600" b="1" dirty="0">
                        <a:solidFill>
                          <a:schemeClr val="tx1"/>
                        </a:solidFill>
                        <a:effectLst/>
                        <a:latin typeface="Proxima Nova Alt Lt" panose="02000506030000020004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4625" indent="-174625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Proxima Nova Alt Lt" panose="02000506030000020004" pitchFamily="50" charset="0"/>
                        </a:rPr>
                        <a:t>Circulation of Internal SOP</a:t>
                      </a:r>
                    </a:p>
                    <a:p>
                      <a:pPr marL="174625" indent="-174625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Proxima Nova Alt Lt" panose="02000506030000020004" pitchFamily="50" charset="0"/>
                        </a:rPr>
                        <a:t>Schedule for Meeting</a:t>
                      </a:r>
                    </a:p>
                    <a:p>
                      <a:pPr marL="174625" indent="-174625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Proxima Nova Alt Lt" panose="02000506030000020004" pitchFamily="50" charset="0"/>
                        </a:rPr>
                        <a:t>Internal Activity Coordination</a:t>
                      </a:r>
                      <a:endParaRPr lang="en-MY" sz="1600" b="1" dirty="0">
                        <a:solidFill>
                          <a:schemeClr val="tx1"/>
                        </a:solidFill>
                        <a:effectLst/>
                        <a:latin typeface="Proxima Nova Alt Lt" panose="02000506030000020004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4625" indent="-174625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Proxima Nova Alt Lt" panose="02000506030000020004" pitchFamily="50" charset="0"/>
                        </a:rPr>
                        <a:t>Request for Meeting</a:t>
                      </a:r>
                    </a:p>
                    <a:p>
                      <a:pPr marL="174625" indent="-174625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Proxima Nova Alt Lt" panose="02000506030000020004" pitchFamily="50" charset="0"/>
                        </a:rPr>
                        <a:t>Activity Schedule</a:t>
                      </a:r>
                      <a:endParaRPr lang="en-MY" sz="1600" b="1" dirty="0">
                        <a:solidFill>
                          <a:schemeClr val="tx1"/>
                        </a:solidFill>
                        <a:effectLst/>
                        <a:latin typeface="Proxima Nova Alt Lt" panose="02000506030000020004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9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Proxima Nova Alt Lt" panose="02000506030000020004" pitchFamily="50" charset="0"/>
                        </a:rPr>
                        <a:t>Meeting</a:t>
                      </a:r>
                      <a:endParaRPr lang="en-MY" sz="1600" b="1" dirty="0">
                        <a:solidFill>
                          <a:schemeClr val="tx1"/>
                        </a:solidFill>
                        <a:effectLst/>
                        <a:latin typeface="Proxima Nova Alt Lt" panose="02000506030000020004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4625" indent="-174625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Proxima Nova Alt Lt" panose="02000506030000020004" pitchFamily="50" charset="0"/>
                        </a:rPr>
                        <a:t>Weekly Team Meeting</a:t>
                      </a:r>
                    </a:p>
                    <a:p>
                      <a:pPr marL="174625" indent="-174625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Proxima Nova Alt Lt" panose="02000506030000020004" pitchFamily="50" charset="0"/>
                        </a:rPr>
                        <a:t>Weekly Leaders Meeting</a:t>
                      </a:r>
                    </a:p>
                    <a:p>
                      <a:pPr marL="174625" indent="-174625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Proxima Nova Alt Lt" panose="02000506030000020004" pitchFamily="50" charset="0"/>
                        </a:rPr>
                        <a:t>Monthly Project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Proxima Nova Alt Lt" panose="02000506030000020004" pitchFamily="50" charset="0"/>
                        </a:rPr>
                        <a:t> Meeting</a:t>
                      </a:r>
                    </a:p>
                    <a:p>
                      <a:pPr marL="174625" indent="-174625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Proxima Nova Alt Lt" panose="02000506030000020004" pitchFamily="50" charset="0"/>
                        </a:rPr>
                        <a:t>Monthly PSC Meeting</a:t>
                      </a:r>
                      <a:endParaRPr lang="en-MY" sz="1600" b="1" dirty="0">
                        <a:solidFill>
                          <a:schemeClr val="tx1"/>
                        </a:solidFill>
                        <a:effectLst/>
                        <a:latin typeface="Proxima Nova Alt Lt" panose="02000506030000020004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4625" indent="-174625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Proxima Nova Alt Lt" panose="02000506030000020004" pitchFamily="50" charset="0"/>
                        </a:rPr>
                        <a:t>Progress Meeting</a:t>
                      </a:r>
                    </a:p>
                    <a:p>
                      <a:pPr marL="174625" indent="-174625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Proxima Nova Alt Lt" panose="02000506030000020004" pitchFamily="50" charset="0"/>
                        </a:rPr>
                        <a:t>Technical meeting</a:t>
                      </a:r>
                    </a:p>
                    <a:p>
                      <a:pPr marL="174625" indent="-174625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Proxima Nova Alt Lt" panose="02000506030000020004" pitchFamily="50" charset="0"/>
                        </a:rPr>
                        <a:t>Monthly PSC Meeting</a:t>
                      </a:r>
                    </a:p>
                    <a:p>
                      <a:pPr marL="174625" indent="-174625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Proxima Nova Alt Lt" panose="02000506030000020004" pitchFamily="50" charset="0"/>
                        </a:rPr>
                        <a:t>Monthly CCB Meeting</a:t>
                      </a:r>
                      <a:endParaRPr lang="en-MY" sz="1600" b="1" dirty="0">
                        <a:solidFill>
                          <a:schemeClr val="tx1"/>
                        </a:solidFill>
                        <a:effectLst/>
                        <a:latin typeface="Proxima Nova Alt Lt" panose="02000506030000020004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Proxima Nova Alt Lt" panose="02000506030000020004" pitchFamily="50" charset="0"/>
                        </a:rPr>
                        <a:t>Reports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Proxima Nova Alt Lt" panose="02000506030000020004" pitchFamily="50" charset="0"/>
                      </a:endParaRP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Proxima Nova Alt Lt" panose="02000506030000020004" pitchFamily="50" charset="0"/>
                        </a:rPr>
                        <a:t>Monthly Progress Report</a:t>
                      </a: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Proxima Nova Alt Lt" panose="02000506030000020004" pitchFamily="50" charset="0"/>
                        </a:rPr>
                        <a:t>PSC Slides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Proxima Nova Alt Lt" panose="02000506030000020004" pitchFamily="50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Proxima Nova Alt Lt" panose="02000506030000020004" pitchFamily="50" charset="0"/>
                        </a:rPr>
                        <a:t>Project Status Report</a:t>
                      </a: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Proxima Nova Alt Lt" panose="02000506030000020004" pitchFamily="50" charset="0"/>
                        </a:rPr>
                        <a:t>Monthly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Proxima Nova Alt Lt" panose="02000506030000020004" pitchFamily="50" charset="0"/>
                        </a:rPr>
                        <a:t> Risk Assessment Report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Proxima Nova Alt Lt" panose="02000506030000020004" pitchFamily="50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3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8082067-DAEF-475B-B78F-A27F58FF7ED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1045FD3-D729-4538-B808-980A74CD45A5}"/>
              </a:ext>
            </a:extLst>
          </p:cNvPr>
          <p:cNvGrpSpPr/>
          <p:nvPr/>
        </p:nvGrpSpPr>
        <p:grpSpPr>
          <a:xfrm>
            <a:off x="6096000" y="1763877"/>
            <a:ext cx="6096929" cy="3230371"/>
            <a:chOff x="6459786" y="1763877"/>
            <a:chExt cx="6096929" cy="323037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B9D848-3C39-4767-B3B8-E74A0C605EC8}"/>
                </a:ext>
              </a:extLst>
            </p:cNvPr>
            <p:cNvSpPr/>
            <p:nvPr/>
          </p:nvSpPr>
          <p:spPr>
            <a:xfrm>
              <a:off x="6459786" y="1763877"/>
              <a:ext cx="40223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Proxima Nova Alt Rg" panose="02000506030000020004" pitchFamily="50" charset="0"/>
                </a:rPr>
                <a:t>Key Success Factors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38F3BF-0300-46BD-A2C4-B30E0373104E}"/>
                </a:ext>
              </a:extLst>
            </p:cNvPr>
            <p:cNvSpPr/>
            <p:nvPr/>
          </p:nvSpPr>
          <p:spPr>
            <a:xfrm>
              <a:off x="6460715" y="2348652"/>
              <a:ext cx="6096000" cy="26455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8C69AD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Proxima Nova Alt Lt" panose="02000506030000020004" pitchFamily="50" charset="0"/>
                </a:rPr>
                <a:t>Ensuring senior management support</a:t>
              </a:r>
            </a:p>
            <a:p>
              <a:pPr marL="285750" indent="-285750">
                <a:lnSpc>
                  <a:spcPct val="150000"/>
                </a:lnSpc>
                <a:buClr>
                  <a:srgbClr val="8C69AD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Proxima Nova Alt Lt" panose="02000506030000020004" pitchFamily="50" charset="0"/>
                </a:rPr>
                <a:t>Clearly defined project scope</a:t>
              </a:r>
            </a:p>
            <a:p>
              <a:pPr marL="285750" indent="-285750">
                <a:lnSpc>
                  <a:spcPct val="150000"/>
                </a:lnSpc>
                <a:buClr>
                  <a:srgbClr val="8C69AD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Proxima Nova Alt Lt" panose="02000506030000020004" pitchFamily="50" charset="0"/>
                </a:rPr>
                <a:t>Official nomination on User Champions</a:t>
              </a:r>
            </a:p>
            <a:p>
              <a:pPr marL="285750" indent="-285750">
                <a:lnSpc>
                  <a:spcPct val="150000"/>
                </a:lnSpc>
                <a:buClr>
                  <a:srgbClr val="8C69AD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Proxima Nova Alt Lt" panose="02000506030000020004" pitchFamily="50" charset="0"/>
                </a:rPr>
                <a:t>User’s involvement</a:t>
              </a:r>
            </a:p>
            <a:p>
              <a:pPr marL="285750" indent="-285750">
                <a:lnSpc>
                  <a:spcPct val="150000"/>
                </a:lnSpc>
                <a:buClr>
                  <a:srgbClr val="8C69AD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Proxima Nova Alt Lt" panose="02000506030000020004" pitchFamily="50" charset="0"/>
                </a:rPr>
                <a:t>Realistic deadlines</a:t>
              </a:r>
            </a:p>
            <a:p>
              <a:pPr marL="285750" indent="-285750">
                <a:lnSpc>
                  <a:spcPct val="150000"/>
                </a:lnSpc>
                <a:buClr>
                  <a:srgbClr val="8C69AD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Proxima Nova Alt Lt" panose="02000506030000020004" pitchFamily="50" charset="0"/>
                </a:rPr>
                <a:t>Managing project risk efficiently</a:t>
              </a:r>
            </a:p>
            <a:p>
              <a:pPr marL="285750" indent="-285750">
                <a:lnSpc>
                  <a:spcPct val="150000"/>
                </a:lnSpc>
                <a:buClr>
                  <a:srgbClr val="8C69AD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Proxima Nova Alt Lt" panose="02000506030000020004" pitchFamily="50" charset="0"/>
                </a:rPr>
                <a:t>Effectively managing change associated with the project</a:t>
              </a:r>
            </a:p>
          </p:txBody>
        </p:sp>
      </p:grpSp>
      <p:sp>
        <p:nvSpPr>
          <p:cNvPr id="63" name="Slide Number Placeholder 1">
            <a:extLst>
              <a:ext uri="{FF2B5EF4-FFF2-40B4-BE49-F238E27FC236}">
                <a16:creationId xmlns:a16="http://schemas.microsoft.com/office/drawing/2014/main" id="{025BB227-AEF9-48C3-8562-1E6E2E7E52C2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 pitchFamily="50" charset="0"/>
                <a:cs typeface="Segoe UI" panose="020B0502040204020203" pitchFamily="34" charset="0"/>
              </a:rPr>
              <a:pPr/>
              <a:t>16</a:t>
            </a:fld>
            <a:endParaRPr lang="en-US" b="1" dirty="0">
              <a:solidFill>
                <a:srgbClr val="EFA325"/>
              </a:solidFill>
              <a:latin typeface="Proxima Nova Alt Rg" panose="020005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2060466-EE84-42FE-A191-19D53303440B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728A681-D9C7-4F2E-871D-9808A5664769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02438642-36A0-48F6-9D3A-32DC0A0EF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0F4EE455-19B3-422B-99D5-756C7C5C5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EB30B35-7CC0-4643-9247-EBA20937006C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5A41F996-11B7-414D-AD8F-723A25CDE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2FA318CB-B971-42CB-BA44-34F95FB3B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87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5"/>
          <p:cNvSpPr txBox="1">
            <a:spLocks/>
          </p:cNvSpPr>
          <p:nvPr/>
        </p:nvSpPr>
        <p:spPr>
          <a:xfrm>
            <a:off x="4283128" y="542375"/>
            <a:ext cx="3625746" cy="199071"/>
          </a:xfrm>
          <a:prstGeom prst="rect">
            <a:avLst/>
          </a:prstGeom>
        </p:spPr>
        <p:txBody>
          <a:bodyPr/>
          <a:lstStyle>
            <a:lvl1pPr marL="365189" indent="-365189" algn="l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Char char="•"/>
              <a:defRPr sz="44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250" spc="188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  <a:p>
            <a:pPr marL="0" indent="0" algn="ctr">
              <a:buNone/>
            </a:pPr>
            <a:endParaRPr lang="en-US" sz="1250" spc="188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369084" y="5397814"/>
            <a:ext cx="1711794" cy="96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600" dirty="0">
                <a:latin typeface="Proxima Nova Alt Lt" panose="02000506030000020004" pitchFamily="50" charset="0"/>
                <a:cs typeface="Segoe UI Light" panose="020B0502040204020203" pitchFamily="34" charset="0"/>
              </a:rPr>
              <a:t>Shifting Organizational Priorities</a:t>
            </a:r>
            <a:endParaRPr lang="en-US" sz="1600" dirty="0">
              <a:latin typeface="Proxima Nova Alt Lt" panose="02000506030000020004" pitchFamily="50" charset="0"/>
              <a:cs typeface="Segoe UI Light" panose="020B0502040204020203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714843" y="5397814"/>
            <a:ext cx="1711794" cy="96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600" dirty="0">
                <a:latin typeface="Proxima Nova Alt Lt" panose="02000506030000020004" pitchFamily="50" charset="0"/>
                <a:cs typeface="Segoe UI Light" panose="020B0502040204020203" pitchFamily="34" charset="0"/>
              </a:rPr>
              <a:t>Geographically  dispersed project teams</a:t>
            </a:r>
            <a:endParaRPr lang="en-US" sz="1600" dirty="0">
              <a:latin typeface="Proxima Nova Alt Lt" panose="02000506030000020004" pitchFamily="50" charset="0"/>
              <a:cs typeface="Segoe UI Light" panose="020B0502040204020203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170785" y="5397814"/>
            <a:ext cx="1711794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600" dirty="0">
                <a:latin typeface="Proxima Nova Alt Lt" panose="02000506030000020004" pitchFamily="50" charset="0"/>
                <a:cs typeface="Segoe UI Light" panose="020B0502040204020203" pitchFamily="34" charset="0"/>
              </a:rPr>
              <a:t>Uncertain dependencies </a:t>
            </a:r>
            <a:endParaRPr lang="en-US" sz="1600" dirty="0">
              <a:latin typeface="Proxima Nova Alt Lt" panose="02000506030000020004" pitchFamily="50" charset="0"/>
              <a:cs typeface="Segoe UI Light" panose="020B0502040204020203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626833" y="5397814"/>
            <a:ext cx="1711794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600" dirty="0">
                <a:latin typeface="Proxima Nova Alt Lt" panose="02000506030000020004" pitchFamily="50" charset="0"/>
                <a:cs typeface="Segoe UI Light" panose="020B0502040204020203" pitchFamily="34" charset="0"/>
              </a:rPr>
              <a:t>Scope Changes</a:t>
            </a:r>
            <a:endParaRPr lang="en-US" sz="1600" dirty="0">
              <a:latin typeface="Proxima Nova Alt Lt" panose="02000506030000020004" pitchFamily="50" charset="0"/>
              <a:cs typeface="Segoe UI Light" panose="020B0502040204020203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990504" y="5397814"/>
            <a:ext cx="1711794" cy="96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600" dirty="0">
                <a:latin typeface="Proxima Nova Alt Lt" panose="02000506030000020004" pitchFamily="50" charset="0"/>
                <a:cs typeface="Segoe UI Light" panose="020B0502040204020203" pitchFamily="34" charset="0"/>
              </a:rPr>
              <a:t>Lack of Stakeholder Engagement</a:t>
            </a:r>
            <a:endParaRPr lang="en-US" sz="1600" dirty="0">
              <a:latin typeface="Proxima Nova Alt Lt" panose="02000506030000020004" pitchFamily="50" charset="0"/>
              <a:cs typeface="Segoe UI Light" panose="020B05020402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CC61D8-87D3-4902-B65C-D6DE50A76DA4}"/>
              </a:ext>
            </a:extLst>
          </p:cNvPr>
          <p:cNvSpPr/>
          <p:nvPr/>
        </p:nvSpPr>
        <p:spPr>
          <a:xfrm>
            <a:off x="4937669" y="805934"/>
            <a:ext cx="2316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Proxima Nova Alt Rg" panose="02000506030000020004" pitchFamily="50" charset="0"/>
              </a:rPr>
              <a:t>Challenges</a:t>
            </a: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B71DFAE4-1F43-442C-B0B9-13A927F3F08B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 pitchFamily="50" charset="0"/>
                <a:cs typeface="Segoe UI" panose="020B0502040204020203" pitchFamily="34" charset="0"/>
              </a:rPr>
              <a:pPr/>
              <a:t>17</a:t>
            </a:fld>
            <a:endParaRPr lang="en-US" b="1" dirty="0">
              <a:solidFill>
                <a:srgbClr val="EFA325"/>
              </a:solidFill>
              <a:latin typeface="Proxima Nova Alt Rg" panose="020005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0D8A7D-2960-4FBC-8862-7F45A2DE73AC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964888F-E180-41A6-BB49-15C9B62E4934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F0A82A5D-0D7C-45D5-BDBE-73299467B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396CD8E9-0EDB-4295-84EF-E2DE08CA3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786F696-C3BC-4C7F-8E38-4A051CFE230F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BB675060-9FA0-4AB7-A8E3-38CB63048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863D9D0A-C733-489E-AA42-E68C1EDBC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A47C8E6-32AB-4B00-841F-B4FFAA5D8AFB}"/>
              </a:ext>
            </a:extLst>
          </p:cNvPr>
          <p:cNvGrpSpPr/>
          <p:nvPr/>
        </p:nvGrpSpPr>
        <p:grpSpPr>
          <a:xfrm>
            <a:off x="2401885" y="1583131"/>
            <a:ext cx="7388232" cy="3658391"/>
            <a:chOff x="2401885" y="1583131"/>
            <a:chExt cx="7388232" cy="3658391"/>
          </a:xfrm>
        </p:grpSpPr>
        <p:sp>
          <p:nvSpPr>
            <p:cNvPr id="7" name="Oval 6"/>
            <p:cNvSpPr/>
            <p:nvPr/>
          </p:nvSpPr>
          <p:spPr>
            <a:xfrm>
              <a:off x="2401885" y="3980669"/>
              <a:ext cx="1260853" cy="1260853"/>
            </a:xfrm>
            <a:prstGeom prst="ellipse">
              <a:avLst/>
            </a:prstGeom>
            <a:gradFill>
              <a:gsLst>
                <a:gs pos="0">
                  <a:srgbClr val="2593CF"/>
                </a:gs>
                <a:gs pos="100000">
                  <a:srgbClr val="2593CF">
                    <a:lumMod val="75000"/>
                  </a:srgbClr>
                </a:gs>
              </a:gsLst>
              <a:lin ang="5400000" scaled="1"/>
            </a:gra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910164" y="3980669"/>
              <a:ext cx="1260853" cy="1260853"/>
            </a:xfrm>
            <a:prstGeom prst="ellipse">
              <a:avLst/>
            </a:prstGeom>
            <a:gradFill>
              <a:gsLst>
                <a:gs pos="0">
                  <a:srgbClr val="8C69AD"/>
                </a:gs>
                <a:gs pos="100000">
                  <a:srgbClr val="8C69AD">
                    <a:lumMod val="75000"/>
                  </a:srgbClr>
                </a:gs>
              </a:gsLst>
              <a:lin ang="5400000" scaled="1"/>
            </a:gra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8529264" y="3980669"/>
              <a:ext cx="1260853" cy="1260853"/>
            </a:xfrm>
            <a:prstGeom prst="ellipse">
              <a:avLst/>
            </a:prstGeom>
            <a:gradFill>
              <a:gsLst>
                <a:gs pos="0">
                  <a:srgbClr val="2593CF"/>
                </a:gs>
                <a:gs pos="100000">
                  <a:srgbClr val="2593CF">
                    <a:lumMod val="75000"/>
                  </a:srgbClr>
                </a:gs>
              </a:gsLst>
              <a:lin ang="5400000" scaled="1"/>
            </a:gra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948689" y="3980669"/>
              <a:ext cx="1260853" cy="1260853"/>
            </a:xfrm>
            <a:prstGeom prst="ellipse">
              <a:avLst/>
            </a:prstGeom>
            <a:gradFill>
              <a:gsLst>
                <a:gs pos="0">
                  <a:srgbClr val="EFA325"/>
                </a:gs>
                <a:gs pos="100000">
                  <a:srgbClr val="EFA325">
                    <a:lumMod val="75000"/>
                  </a:srgbClr>
                </a:gs>
              </a:gsLst>
              <a:lin ang="5400000" scaled="1"/>
            </a:gra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432496" y="3980669"/>
              <a:ext cx="1260853" cy="1260853"/>
            </a:xfrm>
            <a:prstGeom prst="ellipse">
              <a:avLst/>
            </a:prstGeom>
            <a:gradFill>
              <a:gsLst>
                <a:gs pos="0">
                  <a:srgbClr val="7BC043"/>
                </a:gs>
                <a:gs pos="100000">
                  <a:srgbClr val="7BC043">
                    <a:lumMod val="75000"/>
                  </a:srgbClr>
                </a:gs>
              </a:gsLst>
              <a:lin ang="5400000" scaled="1"/>
            </a:gra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3032311" y="2410446"/>
              <a:ext cx="2396553" cy="153790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693349" y="2475268"/>
              <a:ext cx="2466342" cy="153772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4540589" y="2921048"/>
              <a:ext cx="1076556" cy="10701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508701" y="2921048"/>
              <a:ext cx="1070414" cy="109194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059289" y="3105695"/>
              <a:ext cx="7266" cy="87191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226355" y="1583131"/>
              <a:ext cx="1710844" cy="1710844"/>
            </a:xfrm>
            <a:prstGeom prst="ellipse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Proxima Nova Alt Rg" panose="02000506030000020004" pitchFamily="50" charset="0"/>
              </a:endParaRPr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7431720" y="4413434"/>
              <a:ext cx="294791" cy="395323"/>
            </a:xfrm>
            <a:custGeom>
              <a:avLst/>
              <a:gdLst>
                <a:gd name="T0" fmla="*/ 429 w 558"/>
                <a:gd name="T1" fmla="*/ 456 h 744"/>
                <a:gd name="T2" fmla="*/ 382 w 558"/>
                <a:gd name="T3" fmla="*/ 511 h 744"/>
                <a:gd name="T4" fmla="*/ 178 w 558"/>
                <a:gd name="T5" fmla="*/ 511 h 744"/>
                <a:gd name="T6" fmla="*/ 144 w 558"/>
                <a:gd name="T7" fmla="*/ 467 h 744"/>
                <a:gd name="T8" fmla="*/ 47 w 558"/>
                <a:gd name="T9" fmla="*/ 278 h 744"/>
                <a:gd name="T10" fmla="*/ 279 w 558"/>
                <a:gd name="T11" fmla="*/ 46 h 744"/>
                <a:gd name="T12" fmla="*/ 511 w 558"/>
                <a:gd name="T13" fmla="*/ 278 h 744"/>
                <a:gd name="T14" fmla="*/ 429 w 558"/>
                <a:gd name="T15" fmla="*/ 456 h 744"/>
                <a:gd name="T16" fmla="*/ 302 w 558"/>
                <a:gd name="T17" fmla="*/ 93 h 744"/>
                <a:gd name="T18" fmla="*/ 279 w 558"/>
                <a:gd name="T19" fmla="*/ 116 h 744"/>
                <a:gd name="T20" fmla="*/ 302 w 558"/>
                <a:gd name="T21" fmla="*/ 139 h 744"/>
                <a:gd name="T22" fmla="*/ 418 w 558"/>
                <a:gd name="T23" fmla="*/ 257 h 744"/>
                <a:gd name="T24" fmla="*/ 441 w 558"/>
                <a:gd name="T25" fmla="*/ 281 h 744"/>
                <a:gd name="T26" fmla="*/ 465 w 558"/>
                <a:gd name="T27" fmla="*/ 257 h 744"/>
                <a:gd name="T28" fmla="*/ 302 w 558"/>
                <a:gd name="T29" fmla="*/ 93 h 744"/>
                <a:gd name="T30" fmla="*/ 374 w 558"/>
                <a:gd name="T31" fmla="*/ 559 h 744"/>
                <a:gd name="T32" fmla="*/ 374 w 558"/>
                <a:gd name="T33" fmla="*/ 604 h 744"/>
                <a:gd name="T34" fmla="*/ 185 w 558"/>
                <a:gd name="T35" fmla="*/ 604 h 744"/>
                <a:gd name="T36" fmla="*/ 185 w 558"/>
                <a:gd name="T37" fmla="*/ 559 h 744"/>
                <a:gd name="T38" fmla="*/ 185 w 558"/>
                <a:gd name="T39" fmla="*/ 557 h 744"/>
                <a:gd name="T40" fmla="*/ 374 w 558"/>
                <a:gd name="T41" fmla="*/ 557 h 744"/>
                <a:gd name="T42" fmla="*/ 374 w 558"/>
                <a:gd name="T43" fmla="*/ 559 h 744"/>
                <a:gd name="T44" fmla="*/ 279 w 558"/>
                <a:gd name="T45" fmla="*/ 698 h 744"/>
                <a:gd name="T46" fmla="*/ 185 w 558"/>
                <a:gd name="T47" fmla="*/ 650 h 744"/>
                <a:gd name="T48" fmla="*/ 374 w 558"/>
                <a:gd name="T49" fmla="*/ 650 h 744"/>
                <a:gd name="T50" fmla="*/ 279 w 558"/>
                <a:gd name="T51" fmla="*/ 698 h 744"/>
                <a:gd name="T52" fmla="*/ 279 w 558"/>
                <a:gd name="T53" fmla="*/ 0 h 744"/>
                <a:gd name="T54" fmla="*/ 0 w 558"/>
                <a:gd name="T55" fmla="*/ 278 h 744"/>
                <a:gd name="T56" fmla="*/ 117 w 558"/>
                <a:gd name="T57" fmla="*/ 505 h 744"/>
                <a:gd name="T58" fmla="*/ 121 w 558"/>
                <a:gd name="T59" fmla="*/ 508 h 744"/>
                <a:gd name="T60" fmla="*/ 139 w 558"/>
                <a:gd name="T61" fmla="*/ 556 h 744"/>
                <a:gd name="T62" fmla="*/ 139 w 558"/>
                <a:gd name="T63" fmla="*/ 558 h 744"/>
                <a:gd name="T64" fmla="*/ 139 w 558"/>
                <a:gd name="T65" fmla="*/ 650 h 744"/>
                <a:gd name="T66" fmla="*/ 164 w 558"/>
                <a:gd name="T67" fmla="*/ 691 h 744"/>
                <a:gd name="T68" fmla="*/ 258 w 558"/>
                <a:gd name="T69" fmla="*/ 739 h 744"/>
                <a:gd name="T70" fmla="*/ 279 w 558"/>
                <a:gd name="T71" fmla="*/ 744 h 744"/>
                <a:gd name="T72" fmla="*/ 300 w 558"/>
                <a:gd name="T73" fmla="*/ 739 h 744"/>
                <a:gd name="T74" fmla="*/ 395 w 558"/>
                <a:gd name="T75" fmla="*/ 691 h 744"/>
                <a:gd name="T76" fmla="*/ 420 w 558"/>
                <a:gd name="T77" fmla="*/ 650 h 744"/>
                <a:gd name="T78" fmla="*/ 420 w 558"/>
                <a:gd name="T79" fmla="*/ 559 h 744"/>
                <a:gd name="T80" fmla="*/ 448 w 558"/>
                <a:gd name="T81" fmla="*/ 498 h 744"/>
                <a:gd name="T82" fmla="*/ 459 w 558"/>
                <a:gd name="T83" fmla="*/ 491 h 744"/>
                <a:gd name="T84" fmla="*/ 558 w 558"/>
                <a:gd name="T85" fmla="*/ 278 h 744"/>
                <a:gd name="T86" fmla="*/ 279 w 558"/>
                <a:gd name="T8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58" h="744">
                  <a:moveTo>
                    <a:pt x="429" y="456"/>
                  </a:moveTo>
                  <a:cubicBezTo>
                    <a:pt x="429" y="456"/>
                    <a:pt x="398" y="470"/>
                    <a:pt x="382" y="511"/>
                  </a:cubicBezTo>
                  <a:lnTo>
                    <a:pt x="178" y="511"/>
                  </a:lnTo>
                  <a:cubicBezTo>
                    <a:pt x="172" y="495"/>
                    <a:pt x="162" y="478"/>
                    <a:pt x="144" y="467"/>
                  </a:cubicBezTo>
                  <a:cubicBezTo>
                    <a:pt x="85" y="425"/>
                    <a:pt x="47" y="356"/>
                    <a:pt x="47" y="278"/>
                  </a:cubicBezTo>
                  <a:cubicBezTo>
                    <a:pt x="47" y="150"/>
                    <a:pt x="151" y="46"/>
                    <a:pt x="279" y="46"/>
                  </a:cubicBezTo>
                  <a:cubicBezTo>
                    <a:pt x="407" y="46"/>
                    <a:pt x="511" y="150"/>
                    <a:pt x="511" y="278"/>
                  </a:cubicBezTo>
                  <a:cubicBezTo>
                    <a:pt x="511" y="350"/>
                    <a:pt x="479" y="413"/>
                    <a:pt x="429" y="456"/>
                  </a:cubicBezTo>
                  <a:close/>
                  <a:moveTo>
                    <a:pt x="302" y="93"/>
                  </a:moveTo>
                  <a:cubicBezTo>
                    <a:pt x="289" y="93"/>
                    <a:pt x="279" y="103"/>
                    <a:pt x="279" y="116"/>
                  </a:cubicBezTo>
                  <a:cubicBezTo>
                    <a:pt x="279" y="129"/>
                    <a:pt x="289" y="139"/>
                    <a:pt x="302" y="139"/>
                  </a:cubicBezTo>
                  <a:cubicBezTo>
                    <a:pt x="354" y="139"/>
                    <a:pt x="418" y="187"/>
                    <a:pt x="418" y="257"/>
                  </a:cubicBezTo>
                  <a:cubicBezTo>
                    <a:pt x="418" y="270"/>
                    <a:pt x="429" y="281"/>
                    <a:pt x="441" y="281"/>
                  </a:cubicBezTo>
                  <a:cubicBezTo>
                    <a:pt x="454" y="281"/>
                    <a:pt x="465" y="270"/>
                    <a:pt x="465" y="257"/>
                  </a:cubicBezTo>
                  <a:cubicBezTo>
                    <a:pt x="465" y="151"/>
                    <a:pt x="382" y="93"/>
                    <a:pt x="302" y="93"/>
                  </a:cubicBezTo>
                  <a:close/>
                  <a:moveTo>
                    <a:pt x="374" y="559"/>
                  </a:moveTo>
                  <a:lnTo>
                    <a:pt x="374" y="604"/>
                  </a:lnTo>
                  <a:lnTo>
                    <a:pt x="185" y="604"/>
                  </a:lnTo>
                  <a:lnTo>
                    <a:pt x="185" y="559"/>
                  </a:lnTo>
                  <a:lnTo>
                    <a:pt x="185" y="557"/>
                  </a:lnTo>
                  <a:lnTo>
                    <a:pt x="374" y="557"/>
                  </a:lnTo>
                  <a:lnTo>
                    <a:pt x="374" y="559"/>
                  </a:lnTo>
                  <a:close/>
                  <a:moveTo>
                    <a:pt x="279" y="698"/>
                  </a:moveTo>
                  <a:lnTo>
                    <a:pt x="185" y="650"/>
                  </a:lnTo>
                  <a:lnTo>
                    <a:pt x="374" y="650"/>
                  </a:lnTo>
                  <a:lnTo>
                    <a:pt x="279" y="698"/>
                  </a:lnTo>
                  <a:close/>
                  <a:moveTo>
                    <a:pt x="279" y="0"/>
                  </a:moveTo>
                  <a:cubicBezTo>
                    <a:pt x="125" y="0"/>
                    <a:pt x="0" y="125"/>
                    <a:pt x="0" y="278"/>
                  </a:cubicBezTo>
                  <a:cubicBezTo>
                    <a:pt x="0" y="368"/>
                    <a:pt x="44" y="453"/>
                    <a:pt x="117" y="505"/>
                  </a:cubicBezTo>
                  <a:lnTo>
                    <a:pt x="121" y="508"/>
                  </a:lnTo>
                  <a:cubicBezTo>
                    <a:pt x="138" y="518"/>
                    <a:pt x="139" y="550"/>
                    <a:pt x="139" y="556"/>
                  </a:cubicBezTo>
                  <a:lnTo>
                    <a:pt x="139" y="558"/>
                  </a:lnTo>
                  <a:lnTo>
                    <a:pt x="139" y="650"/>
                  </a:lnTo>
                  <a:cubicBezTo>
                    <a:pt x="139" y="667"/>
                    <a:pt x="148" y="683"/>
                    <a:pt x="164" y="691"/>
                  </a:cubicBezTo>
                  <a:lnTo>
                    <a:pt x="258" y="739"/>
                  </a:lnTo>
                  <a:cubicBezTo>
                    <a:pt x="264" y="743"/>
                    <a:pt x="272" y="744"/>
                    <a:pt x="279" y="744"/>
                  </a:cubicBezTo>
                  <a:cubicBezTo>
                    <a:pt x="286" y="744"/>
                    <a:pt x="293" y="743"/>
                    <a:pt x="300" y="739"/>
                  </a:cubicBezTo>
                  <a:lnTo>
                    <a:pt x="395" y="691"/>
                  </a:lnTo>
                  <a:cubicBezTo>
                    <a:pt x="410" y="684"/>
                    <a:pt x="420" y="668"/>
                    <a:pt x="420" y="650"/>
                  </a:cubicBezTo>
                  <a:lnTo>
                    <a:pt x="420" y="559"/>
                  </a:lnTo>
                  <a:cubicBezTo>
                    <a:pt x="420" y="513"/>
                    <a:pt x="448" y="498"/>
                    <a:pt x="448" y="498"/>
                  </a:cubicBezTo>
                  <a:lnTo>
                    <a:pt x="459" y="491"/>
                  </a:lnTo>
                  <a:cubicBezTo>
                    <a:pt x="522" y="438"/>
                    <a:pt x="558" y="361"/>
                    <a:pt x="558" y="278"/>
                  </a:cubicBezTo>
                  <a:cubicBezTo>
                    <a:pt x="558" y="125"/>
                    <a:pt x="433" y="0"/>
                    <a:pt x="2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2880256" y="4435493"/>
              <a:ext cx="304111" cy="351205"/>
            </a:xfrm>
            <a:custGeom>
              <a:avLst/>
              <a:gdLst>
                <a:gd name="T0" fmla="*/ 646 w 696"/>
                <a:gd name="T1" fmla="*/ 746 h 796"/>
                <a:gd name="T2" fmla="*/ 149 w 696"/>
                <a:gd name="T3" fmla="*/ 746 h 796"/>
                <a:gd name="T4" fmla="*/ 149 w 696"/>
                <a:gd name="T5" fmla="*/ 696 h 796"/>
                <a:gd name="T6" fmla="*/ 547 w 696"/>
                <a:gd name="T7" fmla="*/ 696 h 796"/>
                <a:gd name="T8" fmla="*/ 597 w 696"/>
                <a:gd name="T9" fmla="*/ 646 h 796"/>
                <a:gd name="T10" fmla="*/ 597 w 696"/>
                <a:gd name="T11" fmla="*/ 149 h 796"/>
                <a:gd name="T12" fmla="*/ 646 w 696"/>
                <a:gd name="T13" fmla="*/ 149 h 796"/>
                <a:gd name="T14" fmla="*/ 646 w 696"/>
                <a:gd name="T15" fmla="*/ 746 h 796"/>
                <a:gd name="T16" fmla="*/ 472 w 696"/>
                <a:gd name="T17" fmla="*/ 290 h 796"/>
                <a:gd name="T18" fmla="*/ 124 w 696"/>
                <a:gd name="T19" fmla="*/ 290 h 796"/>
                <a:gd name="T20" fmla="*/ 99 w 696"/>
                <a:gd name="T21" fmla="*/ 315 h 796"/>
                <a:gd name="T22" fmla="*/ 124 w 696"/>
                <a:gd name="T23" fmla="*/ 340 h 796"/>
                <a:gd name="T24" fmla="*/ 472 w 696"/>
                <a:gd name="T25" fmla="*/ 340 h 796"/>
                <a:gd name="T26" fmla="*/ 497 w 696"/>
                <a:gd name="T27" fmla="*/ 315 h 796"/>
                <a:gd name="T28" fmla="*/ 472 w 696"/>
                <a:gd name="T29" fmla="*/ 290 h 796"/>
                <a:gd name="T30" fmla="*/ 472 w 696"/>
                <a:gd name="T31" fmla="*/ 190 h 796"/>
                <a:gd name="T32" fmla="*/ 124 w 696"/>
                <a:gd name="T33" fmla="*/ 190 h 796"/>
                <a:gd name="T34" fmla="*/ 99 w 696"/>
                <a:gd name="T35" fmla="*/ 215 h 796"/>
                <a:gd name="T36" fmla="*/ 124 w 696"/>
                <a:gd name="T37" fmla="*/ 240 h 796"/>
                <a:gd name="T38" fmla="*/ 472 w 696"/>
                <a:gd name="T39" fmla="*/ 240 h 796"/>
                <a:gd name="T40" fmla="*/ 497 w 696"/>
                <a:gd name="T41" fmla="*/ 215 h 796"/>
                <a:gd name="T42" fmla="*/ 472 w 696"/>
                <a:gd name="T43" fmla="*/ 190 h 796"/>
                <a:gd name="T44" fmla="*/ 472 w 696"/>
                <a:gd name="T45" fmla="*/ 497 h 796"/>
                <a:gd name="T46" fmla="*/ 124 w 696"/>
                <a:gd name="T47" fmla="*/ 497 h 796"/>
                <a:gd name="T48" fmla="*/ 99 w 696"/>
                <a:gd name="T49" fmla="*/ 522 h 796"/>
                <a:gd name="T50" fmla="*/ 124 w 696"/>
                <a:gd name="T51" fmla="*/ 547 h 796"/>
                <a:gd name="T52" fmla="*/ 472 w 696"/>
                <a:gd name="T53" fmla="*/ 547 h 796"/>
                <a:gd name="T54" fmla="*/ 497 w 696"/>
                <a:gd name="T55" fmla="*/ 522 h 796"/>
                <a:gd name="T56" fmla="*/ 472 w 696"/>
                <a:gd name="T57" fmla="*/ 497 h 796"/>
                <a:gd name="T58" fmla="*/ 472 w 696"/>
                <a:gd name="T59" fmla="*/ 397 h 796"/>
                <a:gd name="T60" fmla="*/ 124 w 696"/>
                <a:gd name="T61" fmla="*/ 397 h 796"/>
                <a:gd name="T62" fmla="*/ 99 w 696"/>
                <a:gd name="T63" fmla="*/ 422 h 796"/>
                <a:gd name="T64" fmla="*/ 124 w 696"/>
                <a:gd name="T65" fmla="*/ 447 h 796"/>
                <a:gd name="T66" fmla="*/ 472 w 696"/>
                <a:gd name="T67" fmla="*/ 447 h 796"/>
                <a:gd name="T68" fmla="*/ 497 w 696"/>
                <a:gd name="T69" fmla="*/ 422 h 796"/>
                <a:gd name="T70" fmla="*/ 472 w 696"/>
                <a:gd name="T71" fmla="*/ 397 h 796"/>
                <a:gd name="T72" fmla="*/ 49 w 696"/>
                <a:gd name="T73" fmla="*/ 646 h 796"/>
                <a:gd name="T74" fmla="*/ 49 w 696"/>
                <a:gd name="T75" fmla="*/ 49 h 796"/>
                <a:gd name="T76" fmla="*/ 547 w 696"/>
                <a:gd name="T77" fmla="*/ 49 h 796"/>
                <a:gd name="T78" fmla="*/ 547 w 696"/>
                <a:gd name="T79" fmla="*/ 646 h 796"/>
                <a:gd name="T80" fmla="*/ 49 w 696"/>
                <a:gd name="T81" fmla="*/ 646 h 796"/>
                <a:gd name="T82" fmla="*/ 646 w 696"/>
                <a:gd name="T83" fmla="*/ 99 h 796"/>
                <a:gd name="T84" fmla="*/ 597 w 696"/>
                <a:gd name="T85" fmla="*/ 99 h 796"/>
                <a:gd name="T86" fmla="*/ 597 w 696"/>
                <a:gd name="T87" fmla="*/ 49 h 796"/>
                <a:gd name="T88" fmla="*/ 547 w 696"/>
                <a:gd name="T89" fmla="*/ 0 h 796"/>
                <a:gd name="T90" fmla="*/ 49 w 696"/>
                <a:gd name="T91" fmla="*/ 0 h 796"/>
                <a:gd name="T92" fmla="*/ 0 w 696"/>
                <a:gd name="T93" fmla="*/ 49 h 796"/>
                <a:gd name="T94" fmla="*/ 0 w 696"/>
                <a:gd name="T95" fmla="*/ 646 h 796"/>
                <a:gd name="T96" fmla="*/ 49 w 696"/>
                <a:gd name="T97" fmla="*/ 696 h 796"/>
                <a:gd name="T98" fmla="*/ 99 w 696"/>
                <a:gd name="T99" fmla="*/ 696 h 796"/>
                <a:gd name="T100" fmla="*/ 99 w 696"/>
                <a:gd name="T101" fmla="*/ 746 h 796"/>
                <a:gd name="T102" fmla="*/ 149 w 696"/>
                <a:gd name="T103" fmla="*/ 796 h 796"/>
                <a:gd name="T104" fmla="*/ 646 w 696"/>
                <a:gd name="T105" fmla="*/ 796 h 796"/>
                <a:gd name="T106" fmla="*/ 696 w 696"/>
                <a:gd name="T107" fmla="*/ 746 h 796"/>
                <a:gd name="T108" fmla="*/ 696 w 696"/>
                <a:gd name="T109" fmla="*/ 149 h 796"/>
                <a:gd name="T110" fmla="*/ 646 w 696"/>
                <a:gd name="T111" fmla="*/ 99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6" h="796">
                  <a:moveTo>
                    <a:pt x="646" y="746"/>
                  </a:moveTo>
                  <a:lnTo>
                    <a:pt x="149" y="746"/>
                  </a:lnTo>
                  <a:lnTo>
                    <a:pt x="149" y="696"/>
                  </a:lnTo>
                  <a:lnTo>
                    <a:pt x="547" y="696"/>
                  </a:lnTo>
                  <a:cubicBezTo>
                    <a:pt x="574" y="696"/>
                    <a:pt x="597" y="674"/>
                    <a:pt x="597" y="646"/>
                  </a:cubicBezTo>
                  <a:lnTo>
                    <a:pt x="597" y="149"/>
                  </a:lnTo>
                  <a:lnTo>
                    <a:pt x="646" y="149"/>
                  </a:lnTo>
                  <a:lnTo>
                    <a:pt x="646" y="746"/>
                  </a:lnTo>
                  <a:close/>
                  <a:moveTo>
                    <a:pt x="472" y="290"/>
                  </a:moveTo>
                  <a:lnTo>
                    <a:pt x="124" y="290"/>
                  </a:lnTo>
                  <a:cubicBezTo>
                    <a:pt x="110" y="290"/>
                    <a:pt x="99" y="301"/>
                    <a:pt x="99" y="315"/>
                  </a:cubicBezTo>
                  <a:cubicBezTo>
                    <a:pt x="99" y="328"/>
                    <a:pt x="110" y="340"/>
                    <a:pt x="124" y="340"/>
                  </a:cubicBezTo>
                  <a:lnTo>
                    <a:pt x="472" y="340"/>
                  </a:lnTo>
                  <a:cubicBezTo>
                    <a:pt x="486" y="340"/>
                    <a:pt x="497" y="328"/>
                    <a:pt x="497" y="315"/>
                  </a:cubicBezTo>
                  <a:cubicBezTo>
                    <a:pt x="497" y="301"/>
                    <a:pt x="486" y="290"/>
                    <a:pt x="472" y="290"/>
                  </a:cubicBezTo>
                  <a:close/>
                  <a:moveTo>
                    <a:pt x="472" y="190"/>
                  </a:moveTo>
                  <a:lnTo>
                    <a:pt x="124" y="190"/>
                  </a:lnTo>
                  <a:cubicBezTo>
                    <a:pt x="110" y="190"/>
                    <a:pt x="99" y="202"/>
                    <a:pt x="99" y="215"/>
                  </a:cubicBezTo>
                  <a:cubicBezTo>
                    <a:pt x="99" y="229"/>
                    <a:pt x="110" y="240"/>
                    <a:pt x="124" y="240"/>
                  </a:cubicBezTo>
                  <a:lnTo>
                    <a:pt x="472" y="240"/>
                  </a:lnTo>
                  <a:cubicBezTo>
                    <a:pt x="486" y="240"/>
                    <a:pt x="497" y="229"/>
                    <a:pt x="497" y="215"/>
                  </a:cubicBezTo>
                  <a:cubicBezTo>
                    <a:pt x="497" y="202"/>
                    <a:pt x="486" y="190"/>
                    <a:pt x="472" y="190"/>
                  </a:cubicBezTo>
                  <a:close/>
                  <a:moveTo>
                    <a:pt x="472" y="497"/>
                  </a:moveTo>
                  <a:lnTo>
                    <a:pt x="124" y="497"/>
                  </a:lnTo>
                  <a:cubicBezTo>
                    <a:pt x="110" y="497"/>
                    <a:pt x="99" y="508"/>
                    <a:pt x="99" y="522"/>
                  </a:cubicBezTo>
                  <a:cubicBezTo>
                    <a:pt x="99" y="536"/>
                    <a:pt x="110" y="547"/>
                    <a:pt x="124" y="547"/>
                  </a:cubicBezTo>
                  <a:lnTo>
                    <a:pt x="472" y="547"/>
                  </a:lnTo>
                  <a:cubicBezTo>
                    <a:pt x="486" y="547"/>
                    <a:pt x="497" y="536"/>
                    <a:pt x="497" y="522"/>
                  </a:cubicBezTo>
                  <a:cubicBezTo>
                    <a:pt x="497" y="508"/>
                    <a:pt x="486" y="497"/>
                    <a:pt x="472" y="497"/>
                  </a:cubicBezTo>
                  <a:close/>
                  <a:moveTo>
                    <a:pt x="472" y="397"/>
                  </a:moveTo>
                  <a:lnTo>
                    <a:pt x="124" y="397"/>
                  </a:lnTo>
                  <a:cubicBezTo>
                    <a:pt x="110" y="397"/>
                    <a:pt x="99" y="409"/>
                    <a:pt x="99" y="422"/>
                  </a:cubicBezTo>
                  <a:cubicBezTo>
                    <a:pt x="99" y="436"/>
                    <a:pt x="110" y="447"/>
                    <a:pt x="124" y="447"/>
                  </a:cubicBezTo>
                  <a:lnTo>
                    <a:pt x="472" y="447"/>
                  </a:lnTo>
                  <a:cubicBezTo>
                    <a:pt x="486" y="447"/>
                    <a:pt x="497" y="436"/>
                    <a:pt x="497" y="422"/>
                  </a:cubicBezTo>
                  <a:cubicBezTo>
                    <a:pt x="497" y="409"/>
                    <a:pt x="486" y="397"/>
                    <a:pt x="472" y="397"/>
                  </a:cubicBezTo>
                  <a:close/>
                  <a:moveTo>
                    <a:pt x="49" y="646"/>
                  </a:moveTo>
                  <a:lnTo>
                    <a:pt x="49" y="49"/>
                  </a:lnTo>
                  <a:lnTo>
                    <a:pt x="547" y="49"/>
                  </a:lnTo>
                  <a:lnTo>
                    <a:pt x="547" y="646"/>
                  </a:lnTo>
                  <a:lnTo>
                    <a:pt x="49" y="646"/>
                  </a:lnTo>
                  <a:close/>
                  <a:moveTo>
                    <a:pt x="646" y="99"/>
                  </a:moveTo>
                  <a:lnTo>
                    <a:pt x="597" y="99"/>
                  </a:lnTo>
                  <a:lnTo>
                    <a:pt x="597" y="49"/>
                  </a:lnTo>
                  <a:cubicBezTo>
                    <a:pt x="597" y="22"/>
                    <a:pt x="574" y="0"/>
                    <a:pt x="547" y="0"/>
                  </a:cubicBezTo>
                  <a:lnTo>
                    <a:pt x="49" y="0"/>
                  </a:lnTo>
                  <a:cubicBezTo>
                    <a:pt x="22" y="0"/>
                    <a:pt x="0" y="22"/>
                    <a:pt x="0" y="49"/>
                  </a:cubicBezTo>
                  <a:lnTo>
                    <a:pt x="0" y="646"/>
                  </a:lnTo>
                  <a:cubicBezTo>
                    <a:pt x="0" y="674"/>
                    <a:pt x="22" y="696"/>
                    <a:pt x="49" y="696"/>
                  </a:cubicBezTo>
                  <a:lnTo>
                    <a:pt x="99" y="696"/>
                  </a:lnTo>
                  <a:lnTo>
                    <a:pt x="99" y="746"/>
                  </a:lnTo>
                  <a:cubicBezTo>
                    <a:pt x="99" y="773"/>
                    <a:pt x="121" y="796"/>
                    <a:pt x="149" y="796"/>
                  </a:cubicBezTo>
                  <a:lnTo>
                    <a:pt x="646" y="796"/>
                  </a:lnTo>
                  <a:cubicBezTo>
                    <a:pt x="674" y="796"/>
                    <a:pt x="696" y="773"/>
                    <a:pt x="696" y="746"/>
                  </a:cubicBezTo>
                  <a:lnTo>
                    <a:pt x="696" y="149"/>
                  </a:lnTo>
                  <a:cubicBezTo>
                    <a:pt x="696" y="121"/>
                    <a:pt x="674" y="99"/>
                    <a:pt x="646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112" name="Freeform 111"/>
            <p:cNvSpPr>
              <a:spLocks noEditPoints="1"/>
            </p:cNvSpPr>
            <p:nvPr/>
          </p:nvSpPr>
          <p:spPr bwMode="auto">
            <a:xfrm>
              <a:off x="5932058" y="4478857"/>
              <a:ext cx="261728" cy="264476"/>
            </a:xfrm>
            <a:custGeom>
              <a:avLst/>
              <a:gdLst>
                <a:gd name="T0" fmla="*/ 406 w 496"/>
                <a:gd name="T1" fmla="*/ 492 h 496"/>
                <a:gd name="T2" fmla="*/ 5 w 496"/>
                <a:gd name="T3" fmla="*/ 89 h 496"/>
                <a:gd name="T4" fmla="*/ 6 w 496"/>
                <a:gd name="T5" fmla="*/ 0 h 496"/>
                <a:gd name="T6" fmla="*/ 495 w 496"/>
                <a:gd name="T7" fmla="*/ 493 h 496"/>
                <a:gd name="T8" fmla="*/ 406 w 496"/>
                <a:gd name="T9" fmla="*/ 492 h 496"/>
                <a:gd name="T10" fmla="*/ 78 w 496"/>
                <a:gd name="T11" fmla="*/ 419 h 496"/>
                <a:gd name="T12" fmla="*/ 78 w 496"/>
                <a:gd name="T13" fmla="*/ 479 h 496"/>
                <a:gd name="T14" fmla="*/ 17 w 496"/>
                <a:gd name="T15" fmla="*/ 479 h 496"/>
                <a:gd name="T16" fmla="*/ 17 w 496"/>
                <a:gd name="T17" fmla="*/ 419 h 496"/>
                <a:gd name="T18" fmla="*/ 78 w 496"/>
                <a:gd name="T19" fmla="*/ 419 h 496"/>
                <a:gd name="T20" fmla="*/ 227 w 496"/>
                <a:gd name="T21" fmla="*/ 492 h 496"/>
                <a:gd name="T22" fmla="*/ 138 w 496"/>
                <a:gd name="T23" fmla="*/ 492 h 496"/>
                <a:gd name="T24" fmla="*/ 4 w 496"/>
                <a:gd name="T25" fmla="*/ 357 h 496"/>
                <a:gd name="T26" fmla="*/ 5 w 496"/>
                <a:gd name="T27" fmla="*/ 268 h 496"/>
                <a:gd name="T28" fmla="*/ 227 w 496"/>
                <a:gd name="T29" fmla="*/ 492 h 496"/>
                <a:gd name="T30" fmla="*/ 361 w 496"/>
                <a:gd name="T31" fmla="*/ 492 h 496"/>
                <a:gd name="T32" fmla="*/ 272 w 496"/>
                <a:gd name="T33" fmla="*/ 492 h 496"/>
                <a:gd name="T34" fmla="*/ 5 w 496"/>
                <a:gd name="T35" fmla="*/ 223 h 496"/>
                <a:gd name="T36" fmla="*/ 5 w 496"/>
                <a:gd name="T37" fmla="*/ 134 h 496"/>
                <a:gd name="T38" fmla="*/ 361 w 496"/>
                <a:gd name="T39" fmla="*/ 4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6" h="496">
                  <a:moveTo>
                    <a:pt x="406" y="492"/>
                  </a:moveTo>
                  <a:cubicBezTo>
                    <a:pt x="407" y="271"/>
                    <a:pt x="227" y="90"/>
                    <a:pt x="5" y="89"/>
                  </a:cubicBezTo>
                  <a:lnTo>
                    <a:pt x="6" y="0"/>
                  </a:lnTo>
                  <a:cubicBezTo>
                    <a:pt x="277" y="1"/>
                    <a:pt x="496" y="222"/>
                    <a:pt x="495" y="493"/>
                  </a:cubicBezTo>
                  <a:lnTo>
                    <a:pt x="406" y="492"/>
                  </a:lnTo>
                  <a:close/>
                  <a:moveTo>
                    <a:pt x="78" y="419"/>
                  </a:moveTo>
                  <a:cubicBezTo>
                    <a:pt x="94" y="436"/>
                    <a:pt x="94" y="463"/>
                    <a:pt x="78" y="479"/>
                  </a:cubicBezTo>
                  <a:cubicBezTo>
                    <a:pt x="61" y="496"/>
                    <a:pt x="34" y="496"/>
                    <a:pt x="17" y="479"/>
                  </a:cubicBezTo>
                  <a:cubicBezTo>
                    <a:pt x="0" y="462"/>
                    <a:pt x="0" y="435"/>
                    <a:pt x="17" y="419"/>
                  </a:cubicBezTo>
                  <a:cubicBezTo>
                    <a:pt x="34" y="402"/>
                    <a:pt x="61" y="402"/>
                    <a:pt x="78" y="419"/>
                  </a:cubicBezTo>
                  <a:close/>
                  <a:moveTo>
                    <a:pt x="227" y="492"/>
                  </a:moveTo>
                  <a:lnTo>
                    <a:pt x="138" y="492"/>
                  </a:lnTo>
                  <a:cubicBezTo>
                    <a:pt x="138" y="418"/>
                    <a:pt x="78" y="357"/>
                    <a:pt x="4" y="357"/>
                  </a:cubicBezTo>
                  <a:lnTo>
                    <a:pt x="5" y="268"/>
                  </a:lnTo>
                  <a:cubicBezTo>
                    <a:pt x="128" y="268"/>
                    <a:pt x="228" y="369"/>
                    <a:pt x="227" y="492"/>
                  </a:cubicBezTo>
                  <a:close/>
                  <a:moveTo>
                    <a:pt x="361" y="492"/>
                  </a:moveTo>
                  <a:lnTo>
                    <a:pt x="272" y="492"/>
                  </a:lnTo>
                  <a:cubicBezTo>
                    <a:pt x="272" y="344"/>
                    <a:pt x="153" y="224"/>
                    <a:pt x="5" y="223"/>
                  </a:cubicBezTo>
                  <a:lnTo>
                    <a:pt x="5" y="134"/>
                  </a:lnTo>
                  <a:cubicBezTo>
                    <a:pt x="202" y="135"/>
                    <a:pt x="362" y="295"/>
                    <a:pt x="361" y="4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8987893" y="4483136"/>
              <a:ext cx="343594" cy="255919"/>
            </a:xfrm>
            <a:custGeom>
              <a:avLst/>
              <a:gdLst>
                <a:gd name="T0" fmla="*/ 467 w 763"/>
                <a:gd name="T1" fmla="*/ 502 h 568"/>
                <a:gd name="T2" fmla="*/ 312 w 763"/>
                <a:gd name="T3" fmla="*/ 502 h 568"/>
                <a:gd name="T4" fmla="*/ 312 w 763"/>
                <a:gd name="T5" fmla="*/ 484 h 568"/>
                <a:gd name="T6" fmla="*/ 467 w 763"/>
                <a:gd name="T7" fmla="*/ 484 h 568"/>
                <a:gd name="T8" fmla="*/ 467 w 763"/>
                <a:gd name="T9" fmla="*/ 502 h 568"/>
                <a:gd name="T10" fmla="*/ 0 w 763"/>
                <a:gd name="T11" fmla="*/ 473 h 568"/>
                <a:gd name="T12" fmla="*/ 0 w 763"/>
                <a:gd name="T13" fmla="*/ 533 h 568"/>
                <a:gd name="T14" fmla="*/ 763 w 763"/>
                <a:gd name="T15" fmla="*/ 533 h 568"/>
                <a:gd name="T16" fmla="*/ 763 w 763"/>
                <a:gd name="T17" fmla="*/ 473 h 568"/>
                <a:gd name="T18" fmla="*/ 0 w 763"/>
                <a:gd name="T19" fmla="*/ 473 h 568"/>
                <a:gd name="T20" fmla="*/ 660 w 763"/>
                <a:gd name="T21" fmla="*/ 405 h 568"/>
                <a:gd name="T22" fmla="*/ 84 w 763"/>
                <a:gd name="T23" fmla="*/ 405 h 568"/>
                <a:gd name="T24" fmla="*/ 84 w 763"/>
                <a:gd name="T25" fmla="*/ 43 h 568"/>
                <a:gd name="T26" fmla="*/ 660 w 763"/>
                <a:gd name="T27" fmla="*/ 43 h 568"/>
                <a:gd name="T28" fmla="*/ 660 w 763"/>
                <a:gd name="T29" fmla="*/ 405 h 568"/>
                <a:gd name="T30" fmla="*/ 703 w 763"/>
                <a:gd name="T31" fmla="*/ 0 h 568"/>
                <a:gd name="T32" fmla="*/ 41 w 763"/>
                <a:gd name="T33" fmla="*/ 0 h 568"/>
                <a:gd name="T34" fmla="*/ 41 w 763"/>
                <a:gd name="T35" fmla="*/ 448 h 568"/>
                <a:gd name="T36" fmla="*/ 703 w 763"/>
                <a:gd name="T37" fmla="*/ 448 h 568"/>
                <a:gd name="T38" fmla="*/ 703 w 763"/>
                <a:gd name="T3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3" h="568">
                  <a:moveTo>
                    <a:pt x="467" y="502"/>
                  </a:moveTo>
                  <a:lnTo>
                    <a:pt x="312" y="502"/>
                  </a:lnTo>
                  <a:lnTo>
                    <a:pt x="312" y="484"/>
                  </a:lnTo>
                  <a:lnTo>
                    <a:pt x="467" y="484"/>
                  </a:lnTo>
                  <a:lnTo>
                    <a:pt x="467" y="502"/>
                  </a:lnTo>
                  <a:close/>
                  <a:moveTo>
                    <a:pt x="0" y="473"/>
                  </a:moveTo>
                  <a:lnTo>
                    <a:pt x="0" y="533"/>
                  </a:lnTo>
                  <a:cubicBezTo>
                    <a:pt x="107" y="568"/>
                    <a:pt x="737" y="549"/>
                    <a:pt x="763" y="533"/>
                  </a:cubicBezTo>
                  <a:lnTo>
                    <a:pt x="763" y="473"/>
                  </a:lnTo>
                  <a:lnTo>
                    <a:pt x="0" y="473"/>
                  </a:lnTo>
                  <a:close/>
                  <a:moveTo>
                    <a:pt x="660" y="405"/>
                  </a:moveTo>
                  <a:lnTo>
                    <a:pt x="84" y="405"/>
                  </a:lnTo>
                  <a:lnTo>
                    <a:pt x="84" y="43"/>
                  </a:lnTo>
                  <a:lnTo>
                    <a:pt x="660" y="43"/>
                  </a:lnTo>
                  <a:lnTo>
                    <a:pt x="660" y="405"/>
                  </a:lnTo>
                  <a:close/>
                  <a:moveTo>
                    <a:pt x="703" y="0"/>
                  </a:moveTo>
                  <a:lnTo>
                    <a:pt x="41" y="0"/>
                  </a:lnTo>
                  <a:lnTo>
                    <a:pt x="41" y="448"/>
                  </a:lnTo>
                  <a:lnTo>
                    <a:pt x="703" y="448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517E47-B9C9-46F9-8763-AB89F90B39DE}"/>
                </a:ext>
              </a:extLst>
            </p:cNvPr>
            <p:cNvSpPr/>
            <p:nvPr/>
          </p:nvSpPr>
          <p:spPr>
            <a:xfrm>
              <a:off x="5216864" y="2120039"/>
              <a:ext cx="17298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Proxima Nova Alt Rg" panose="02000506030000020004" pitchFamily="50" charset="0"/>
                </a:rPr>
                <a:t>Project Challenges</a:t>
              </a:r>
            </a:p>
          </p:txBody>
        </p:sp>
        <p:sp>
          <p:nvSpPr>
            <p:cNvPr id="51" name="Freeform 377">
              <a:extLst>
                <a:ext uri="{FF2B5EF4-FFF2-40B4-BE49-F238E27FC236}">
                  <a16:creationId xmlns:a16="http://schemas.microsoft.com/office/drawing/2014/main" id="{58C563F6-4FF0-42F3-8A68-316FCE1CC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3553" y="4454058"/>
              <a:ext cx="314075" cy="314075"/>
            </a:xfrm>
            <a:custGeom>
              <a:avLst/>
              <a:gdLst>
                <a:gd name="T0" fmla="*/ 456 w 912"/>
                <a:gd name="T1" fmla="*/ 499 h 912"/>
                <a:gd name="T2" fmla="*/ 413 w 912"/>
                <a:gd name="T3" fmla="*/ 456 h 912"/>
                <a:gd name="T4" fmla="*/ 456 w 912"/>
                <a:gd name="T5" fmla="*/ 413 h 912"/>
                <a:gd name="T6" fmla="*/ 499 w 912"/>
                <a:gd name="T7" fmla="*/ 456 h 912"/>
                <a:gd name="T8" fmla="*/ 456 w 912"/>
                <a:gd name="T9" fmla="*/ 499 h 912"/>
                <a:gd name="T10" fmla="*/ 656 w 912"/>
                <a:gd name="T11" fmla="*/ 413 h 912"/>
                <a:gd name="T12" fmla="*/ 737 w 912"/>
                <a:gd name="T13" fmla="*/ 413 h 912"/>
                <a:gd name="T14" fmla="*/ 499 w 912"/>
                <a:gd name="T15" fmla="*/ 175 h 912"/>
                <a:gd name="T16" fmla="*/ 499 w 912"/>
                <a:gd name="T17" fmla="*/ 257 h 912"/>
                <a:gd name="T18" fmla="*/ 456 w 912"/>
                <a:gd name="T19" fmla="*/ 299 h 912"/>
                <a:gd name="T20" fmla="*/ 413 w 912"/>
                <a:gd name="T21" fmla="*/ 257 h 912"/>
                <a:gd name="T22" fmla="*/ 413 w 912"/>
                <a:gd name="T23" fmla="*/ 175 h 912"/>
                <a:gd name="T24" fmla="*/ 175 w 912"/>
                <a:gd name="T25" fmla="*/ 413 h 912"/>
                <a:gd name="T26" fmla="*/ 257 w 912"/>
                <a:gd name="T27" fmla="*/ 413 h 912"/>
                <a:gd name="T28" fmla="*/ 299 w 912"/>
                <a:gd name="T29" fmla="*/ 456 h 912"/>
                <a:gd name="T30" fmla="*/ 257 w 912"/>
                <a:gd name="T31" fmla="*/ 499 h 912"/>
                <a:gd name="T32" fmla="*/ 175 w 912"/>
                <a:gd name="T33" fmla="*/ 499 h 912"/>
                <a:gd name="T34" fmla="*/ 413 w 912"/>
                <a:gd name="T35" fmla="*/ 738 h 912"/>
                <a:gd name="T36" fmla="*/ 413 w 912"/>
                <a:gd name="T37" fmla="*/ 656 h 912"/>
                <a:gd name="T38" fmla="*/ 456 w 912"/>
                <a:gd name="T39" fmla="*/ 613 h 912"/>
                <a:gd name="T40" fmla="*/ 499 w 912"/>
                <a:gd name="T41" fmla="*/ 656 h 912"/>
                <a:gd name="T42" fmla="*/ 499 w 912"/>
                <a:gd name="T43" fmla="*/ 738 h 912"/>
                <a:gd name="T44" fmla="*/ 737 w 912"/>
                <a:gd name="T45" fmla="*/ 499 h 912"/>
                <a:gd name="T46" fmla="*/ 656 w 912"/>
                <a:gd name="T47" fmla="*/ 499 h 912"/>
                <a:gd name="T48" fmla="*/ 613 w 912"/>
                <a:gd name="T49" fmla="*/ 456 h 912"/>
                <a:gd name="T50" fmla="*/ 656 w 912"/>
                <a:gd name="T51" fmla="*/ 413 h 912"/>
                <a:gd name="T52" fmla="*/ 869 w 912"/>
                <a:gd name="T53" fmla="*/ 499 h 912"/>
                <a:gd name="T54" fmla="*/ 824 w 912"/>
                <a:gd name="T55" fmla="*/ 499 h 912"/>
                <a:gd name="T56" fmla="*/ 499 w 912"/>
                <a:gd name="T57" fmla="*/ 824 h 912"/>
                <a:gd name="T58" fmla="*/ 499 w 912"/>
                <a:gd name="T59" fmla="*/ 869 h 912"/>
                <a:gd name="T60" fmla="*/ 456 w 912"/>
                <a:gd name="T61" fmla="*/ 912 h 912"/>
                <a:gd name="T62" fmla="*/ 413 w 912"/>
                <a:gd name="T63" fmla="*/ 869 h 912"/>
                <a:gd name="T64" fmla="*/ 413 w 912"/>
                <a:gd name="T65" fmla="*/ 824 h 912"/>
                <a:gd name="T66" fmla="*/ 88 w 912"/>
                <a:gd name="T67" fmla="*/ 499 h 912"/>
                <a:gd name="T68" fmla="*/ 43 w 912"/>
                <a:gd name="T69" fmla="*/ 499 h 912"/>
                <a:gd name="T70" fmla="*/ 0 w 912"/>
                <a:gd name="T71" fmla="*/ 456 h 912"/>
                <a:gd name="T72" fmla="*/ 43 w 912"/>
                <a:gd name="T73" fmla="*/ 413 h 912"/>
                <a:gd name="T74" fmla="*/ 88 w 912"/>
                <a:gd name="T75" fmla="*/ 413 h 912"/>
                <a:gd name="T76" fmla="*/ 413 w 912"/>
                <a:gd name="T77" fmla="*/ 89 h 912"/>
                <a:gd name="T78" fmla="*/ 413 w 912"/>
                <a:gd name="T79" fmla="*/ 43 h 912"/>
                <a:gd name="T80" fmla="*/ 456 w 912"/>
                <a:gd name="T81" fmla="*/ 0 h 912"/>
                <a:gd name="T82" fmla="*/ 499 w 912"/>
                <a:gd name="T83" fmla="*/ 43 h 912"/>
                <a:gd name="T84" fmla="*/ 499 w 912"/>
                <a:gd name="T85" fmla="*/ 89 h 912"/>
                <a:gd name="T86" fmla="*/ 824 w 912"/>
                <a:gd name="T87" fmla="*/ 413 h 912"/>
                <a:gd name="T88" fmla="*/ 869 w 912"/>
                <a:gd name="T89" fmla="*/ 413 h 912"/>
                <a:gd name="T90" fmla="*/ 912 w 912"/>
                <a:gd name="T91" fmla="*/ 456 h 912"/>
                <a:gd name="T92" fmla="*/ 869 w 912"/>
                <a:gd name="T93" fmla="*/ 499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" h="912">
                  <a:moveTo>
                    <a:pt x="456" y="499"/>
                  </a:moveTo>
                  <a:cubicBezTo>
                    <a:pt x="432" y="499"/>
                    <a:pt x="413" y="480"/>
                    <a:pt x="413" y="456"/>
                  </a:cubicBezTo>
                  <a:cubicBezTo>
                    <a:pt x="413" y="433"/>
                    <a:pt x="432" y="413"/>
                    <a:pt x="456" y="413"/>
                  </a:cubicBezTo>
                  <a:cubicBezTo>
                    <a:pt x="480" y="413"/>
                    <a:pt x="499" y="433"/>
                    <a:pt x="499" y="456"/>
                  </a:cubicBezTo>
                  <a:cubicBezTo>
                    <a:pt x="499" y="480"/>
                    <a:pt x="480" y="499"/>
                    <a:pt x="456" y="499"/>
                  </a:cubicBezTo>
                  <a:close/>
                  <a:moveTo>
                    <a:pt x="656" y="413"/>
                  </a:moveTo>
                  <a:lnTo>
                    <a:pt x="737" y="413"/>
                  </a:lnTo>
                  <a:cubicBezTo>
                    <a:pt x="719" y="290"/>
                    <a:pt x="622" y="193"/>
                    <a:pt x="499" y="175"/>
                  </a:cubicBezTo>
                  <a:lnTo>
                    <a:pt x="499" y="257"/>
                  </a:lnTo>
                  <a:cubicBezTo>
                    <a:pt x="499" y="280"/>
                    <a:pt x="480" y="299"/>
                    <a:pt x="456" y="299"/>
                  </a:cubicBezTo>
                  <a:cubicBezTo>
                    <a:pt x="432" y="299"/>
                    <a:pt x="413" y="280"/>
                    <a:pt x="413" y="257"/>
                  </a:cubicBezTo>
                  <a:lnTo>
                    <a:pt x="413" y="175"/>
                  </a:lnTo>
                  <a:cubicBezTo>
                    <a:pt x="290" y="193"/>
                    <a:pt x="193" y="290"/>
                    <a:pt x="175" y="413"/>
                  </a:cubicBezTo>
                  <a:lnTo>
                    <a:pt x="257" y="413"/>
                  </a:lnTo>
                  <a:cubicBezTo>
                    <a:pt x="280" y="413"/>
                    <a:pt x="299" y="433"/>
                    <a:pt x="299" y="456"/>
                  </a:cubicBezTo>
                  <a:cubicBezTo>
                    <a:pt x="299" y="480"/>
                    <a:pt x="280" y="499"/>
                    <a:pt x="257" y="499"/>
                  </a:cubicBezTo>
                  <a:lnTo>
                    <a:pt x="175" y="499"/>
                  </a:lnTo>
                  <a:cubicBezTo>
                    <a:pt x="193" y="622"/>
                    <a:pt x="290" y="719"/>
                    <a:pt x="413" y="738"/>
                  </a:cubicBezTo>
                  <a:lnTo>
                    <a:pt x="413" y="656"/>
                  </a:lnTo>
                  <a:cubicBezTo>
                    <a:pt x="413" y="632"/>
                    <a:pt x="432" y="613"/>
                    <a:pt x="456" y="613"/>
                  </a:cubicBezTo>
                  <a:cubicBezTo>
                    <a:pt x="480" y="613"/>
                    <a:pt x="499" y="632"/>
                    <a:pt x="499" y="656"/>
                  </a:cubicBezTo>
                  <a:lnTo>
                    <a:pt x="499" y="738"/>
                  </a:lnTo>
                  <a:cubicBezTo>
                    <a:pt x="622" y="719"/>
                    <a:pt x="719" y="622"/>
                    <a:pt x="737" y="499"/>
                  </a:cubicBezTo>
                  <a:lnTo>
                    <a:pt x="656" y="499"/>
                  </a:lnTo>
                  <a:cubicBezTo>
                    <a:pt x="632" y="499"/>
                    <a:pt x="613" y="480"/>
                    <a:pt x="613" y="456"/>
                  </a:cubicBezTo>
                  <a:cubicBezTo>
                    <a:pt x="613" y="433"/>
                    <a:pt x="632" y="413"/>
                    <a:pt x="656" y="413"/>
                  </a:cubicBezTo>
                  <a:close/>
                  <a:moveTo>
                    <a:pt x="869" y="499"/>
                  </a:moveTo>
                  <a:lnTo>
                    <a:pt x="824" y="499"/>
                  </a:lnTo>
                  <a:cubicBezTo>
                    <a:pt x="804" y="669"/>
                    <a:pt x="669" y="804"/>
                    <a:pt x="499" y="824"/>
                  </a:cubicBezTo>
                  <a:lnTo>
                    <a:pt x="499" y="869"/>
                  </a:lnTo>
                  <a:cubicBezTo>
                    <a:pt x="499" y="893"/>
                    <a:pt x="480" y="912"/>
                    <a:pt x="456" y="912"/>
                  </a:cubicBezTo>
                  <a:cubicBezTo>
                    <a:pt x="432" y="912"/>
                    <a:pt x="413" y="893"/>
                    <a:pt x="413" y="869"/>
                  </a:cubicBezTo>
                  <a:lnTo>
                    <a:pt x="413" y="824"/>
                  </a:lnTo>
                  <a:cubicBezTo>
                    <a:pt x="243" y="804"/>
                    <a:pt x="108" y="669"/>
                    <a:pt x="88" y="499"/>
                  </a:cubicBezTo>
                  <a:lnTo>
                    <a:pt x="43" y="499"/>
                  </a:lnTo>
                  <a:cubicBezTo>
                    <a:pt x="19" y="499"/>
                    <a:pt x="0" y="480"/>
                    <a:pt x="0" y="456"/>
                  </a:cubicBezTo>
                  <a:cubicBezTo>
                    <a:pt x="0" y="433"/>
                    <a:pt x="19" y="413"/>
                    <a:pt x="43" y="413"/>
                  </a:cubicBezTo>
                  <a:lnTo>
                    <a:pt x="88" y="413"/>
                  </a:lnTo>
                  <a:cubicBezTo>
                    <a:pt x="108" y="243"/>
                    <a:pt x="243" y="108"/>
                    <a:pt x="413" y="89"/>
                  </a:cubicBezTo>
                  <a:lnTo>
                    <a:pt x="413" y="43"/>
                  </a:lnTo>
                  <a:cubicBezTo>
                    <a:pt x="413" y="19"/>
                    <a:pt x="432" y="0"/>
                    <a:pt x="456" y="0"/>
                  </a:cubicBezTo>
                  <a:cubicBezTo>
                    <a:pt x="480" y="0"/>
                    <a:pt x="499" y="19"/>
                    <a:pt x="499" y="43"/>
                  </a:cubicBezTo>
                  <a:lnTo>
                    <a:pt x="499" y="89"/>
                  </a:lnTo>
                  <a:cubicBezTo>
                    <a:pt x="669" y="108"/>
                    <a:pt x="804" y="243"/>
                    <a:pt x="824" y="413"/>
                  </a:cubicBezTo>
                  <a:lnTo>
                    <a:pt x="869" y="413"/>
                  </a:lnTo>
                  <a:cubicBezTo>
                    <a:pt x="893" y="413"/>
                    <a:pt x="912" y="433"/>
                    <a:pt x="912" y="456"/>
                  </a:cubicBezTo>
                  <a:cubicBezTo>
                    <a:pt x="912" y="480"/>
                    <a:pt x="893" y="499"/>
                    <a:pt x="869" y="4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46078" tIns="73039" rIns="146078" bIns="73039" numCol="1" anchor="t" anchorCtr="0" compatLnSpc="1">
              <a:prstTxWarp prst="textNoShape">
                <a:avLst/>
              </a:prstTxWarp>
            </a:bodyPr>
            <a:lstStyle/>
            <a:p>
              <a:endParaRPr lang="en-US" sz="2876"/>
            </a:p>
          </p:txBody>
        </p:sp>
      </p:grpSp>
    </p:spTree>
    <p:extLst>
      <p:ext uri="{BB962C8B-B14F-4D97-AF65-F5344CB8AC3E}">
        <p14:creationId xmlns:p14="http://schemas.microsoft.com/office/powerpoint/2010/main" val="279792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4" grpId="0"/>
      <p:bldP spid="86" grpId="0"/>
      <p:bldP spid="88" grpId="0"/>
      <p:bldP spid="90" grpId="0"/>
      <p:bldP spid="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508F6458-CE87-4D99-BD46-48B9F4B26CB9}"/>
              </a:ext>
            </a:extLst>
          </p:cNvPr>
          <p:cNvSpPr>
            <a:spLocks/>
          </p:cNvSpPr>
          <p:nvPr/>
        </p:nvSpPr>
        <p:spPr bwMode="auto">
          <a:xfrm rot="1418988" flipH="1">
            <a:off x="6588529" y="2686029"/>
            <a:ext cx="922005" cy="398795"/>
          </a:xfrm>
          <a:custGeom>
            <a:avLst/>
            <a:gdLst>
              <a:gd name="T0" fmla="*/ 254 w 509"/>
              <a:gd name="T1" fmla="*/ 73 h 258"/>
              <a:gd name="T2" fmla="*/ 0 w 509"/>
              <a:gd name="T3" fmla="*/ 8 h 258"/>
              <a:gd name="T4" fmla="*/ 5 w 509"/>
              <a:gd name="T5" fmla="*/ 258 h 258"/>
              <a:gd name="T6" fmla="*/ 256 w 509"/>
              <a:gd name="T7" fmla="*/ 185 h 258"/>
              <a:gd name="T8" fmla="*/ 509 w 509"/>
              <a:gd name="T9" fmla="*/ 250 h 258"/>
              <a:gd name="T10" fmla="*/ 505 w 509"/>
              <a:gd name="T11" fmla="*/ 0 h 258"/>
              <a:gd name="T12" fmla="*/ 254 w 509"/>
              <a:gd name="T13" fmla="*/ 73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9" h="258">
                <a:moveTo>
                  <a:pt x="254" y="73"/>
                </a:moveTo>
                <a:cubicBezTo>
                  <a:pt x="138" y="75"/>
                  <a:pt x="39" y="48"/>
                  <a:pt x="0" y="8"/>
                </a:cubicBezTo>
                <a:cubicBezTo>
                  <a:pt x="5" y="258"/>
                  <a:pt x="5" y="258"/>
                  <a:pt x="5" y="258"/>
                </a:cubicBezTo>
                <a:cubicBezTo>
                  <a:pt x="42" y="218"/>
                  <a:pt x="140" y="187"/>
                  <a:pt x="256" y="185"/>
                </a:cubicBezTo>
                <a:cubicBezTo>
                  <a:pt x="371" y="183"/>
                  <a:pt x="470" y="210"/>
                  <a:pt x="509" y="250"/>
                </a:cubicBezTo>
                <a:cubicBezTo>
                  <a:pt x="505" y="0"/>
                  <a:pt x="505" y="0"/>
                  <a:pt x="505" y="0"/>
                </a:cubicBezTo>
                <a:cubicBezTo>
                  <a:pt x="467" y="40"/>
                  <a:pt x="369" y="71"/>
                  <a:pt x="254" y="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5664B6B-DB52-4C54-9903-D467FF16C119}"/>
              </a:ext>
            </a:extLst>
          </p:cNvPr>
          <p:cNvSpPr>
            <a:spLocks/>
          </p:cNvSpPr>
          <p:nvPr/>
        </p:nvSpPr>
        <p:spPr bwMode="auto">
          <a:xfrm rot="20181012">
            <a:off x="4680834" y="2749558"/>
            <a:ext cx="1039070" cy="398795"/>
          </a:xfrm>
          <a:custGeom>
            <a:avLst/>
            <a:gdLst>
              <a:gd name="T0" fmla="*/ 254 w 509"/>
              <a:gd name="T1" fmla="*/ 73 h 258"/>
              <a:gd name="T2" fmla="*/ 0 w 509"/>
              <a:gd name="T3" fmla="*/ 8 h 258"/>
              <a:gd name="T4" fmla="*/ 5 w 509"/>
              <a:gd name="T5" fmla="*/ 258 h 258"/>
              <a:gd name="T6" fmla="*/ 256 w 509"/>
              <a:gd name="T7" fmla="*/ 185 h 258"/>
              <a:gd name="T8" fmla="*/ 509 w 509"/>
              <a:gd name="T9" fmla="*/ 250 h 258"/>
              <a:gd name="T10" fmla="*/ 505 w 509"/>
              <a:gd name="T11" fmla="*/ 0 h 258"/>
              <a:gd name="T12" fmla="*/ 254 w 509"/>
              <a:gd name="T13" fmla="*/ 73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9" h="258">
                <a:moveTo>
                  <a:pt x="254" y="73"/>
                </a:moveTo>
                <a:cubicBezTo>
                  <a:pt x="138" y="75"/>
                  <a:pt x="39" y="48"/>
                  <a:pt x="0" y="8"/>
                </a:cubicBezTo>
                <a:cubicBezTo>
                  <a:pt x="5" y="258"/>
                  <a:pt x="5" y="258"/>
                  <a:pt x="5" y="258"/>
                </a:cubicBezTo>
                <a:cubicBezTo>
                  <a:pt x="42" y="218"/>
                  <a:pt x="140" y="187"/>
                  <a:pt x="256" y="185"/>
                </a:cubicBezTo>
                <a:cubicBezTo>
                  <a:pt x="371" y="183"/>
                  <a:pt x="470" y="210"/>
                  <a:pt x="509" y="250"/>
                </a:cubicBezTo>
                <a:cubicBezTo>
                  <a:pt x="505" y="0"/>
                  <a:pt x="505" y="0"/>
                  <a:pt x="505" y="0"/>
                </a:cubicBezTo>
                <a:cubicBezTo>
                  <a:pt x="467" y="40"/>
                  <a:pt x="369" y="71"/>
                  <a:pt x="254" y="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85ED9B-77AB-4814-A6ED-C03A578E4FA2}"/>
              </a:ext>
            </a:extLst>
          </p:cNvPr>
          <p:cNvGrpSpPr/>
          <p:nvPr/>
        </p:nvGrpSpPr>
        <p:grpSpPr>
          <a:xfrm>
            <a:off x="4014259" y="4067252"/>
            <a:ext cx="315610" cy="855634"/>
            <a:chOff x="4164967" y="7845552"/>
            <a:chExt cx="665872" cy="1805210"/>
          </a:xfrm>
          <a:solidFill>
            <a:srgbClr val="2593CF"/>
          </a:solidFill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23D39ED-BA8E-480B-99E9-083D9E97E4B9}"/>
                </a:ext>
              </a:extLst>
            </p:cNvPr>
            <p:cNvCxnSpPr>
              <a:cxnSpLocks/>
            </p:cNvCxnSpPr>
            <p:nvPr/>
          </p:nvCxnSpPr>
          <p:spPr>
            <a:xfrm>
              <a:off x="4497904" y="7845552"/>
              <a:ext cx="0" cy="1203198"/>
            </a:xfrm>
            <a:prstGeom prst="line">
              <a:avLst/>
            </a:prstGeom>
            <a:grpFill/>
            <a:ln w="12700">
              <a:solidFill>
                <a:srgbClr val="2593CF"/>
              </a:solidFill>
              <a:headEnd type="oval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738752-61D2-44EC-992C-C93CE9872885}"/>
                </a:ext>
              </a:extLst>
            </p:cNvPr>
            <p:cNvSpPr/>
            <p:nvPr/>
          </p:nvSpPr>
          <p:spPr>
            <a:xfrm>
              <a:off x="4164967" y="8984890"/>
              <a:ext cx="665872" cy="665872"/>
            </a:xfrm>
            <a:prstGeom prst="ellipse">
              <a:avLst/>
            </a:prstGeom>
            <a:grpFill/>
            <a:ln>
              <a:solidFill>
                <a:srgbClr val="2593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518226A-FB43-44BB-B85D-1D63E760143F}"/>
              </a:ext>
            </a:extLst>
          </p:cNvPr>
          <p:cNvGrpSpPr/>
          <p:nvPr/>
        </p:nvGrpSpPr>
        <p:grpSpPr>
          <a:xfrm>
            <a:off x="3513540" y="2670841"/>
            <a:ext cx="1317050" cy="1317050"/>
            <a:chOff x="3108553" y="4899412"/>
            <a:chExt cx="2778703" cy="277870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539C82-3B6F-4456-80A1-8BDD93B5986C}"/>
                </a:ext>
              </a:extLst>
            </p:cNvPr>
            <p:cNvSpPr/>
            <p:nvPr/>
          </p:nvSpPr>
          <p:spPr>
            <a:xfrm>
              <a:off x="3108553" y="4899412"/>
              <a:ext cx="2778703" cy="2778703"/>
            </a:xfrm>
            <a:prstGeom prst="ellipse">
              <a:avLst/>
            </a:prstGeom>
            <a:solidFill>
              <a:srgbClr val="2593CF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65748C-7A64-4C61-9E56-502F58333090}"/>
                </a:ext>
              </a:extLst>
            </p:cNvPr>
            <p:cNvSpPr/>
            <p:nvPr/>
          </p:nvSpPr>
          <p:spPr>
            <a:xfrm>
              <a:off x="3349680" y="5140539"/>
              <a:ext cx="2296449" cy="2296449"/>
            </a:xfrm>
            <a:prstGeom prst="ellipse">
              <a:avLst/>
            </a:prstGeom>
            <a:grpFill/>
            <a:ln>
              <a:noFill/>
            </a:ln>
            <a:effectLst>
              <a:outerShdw blurRad="228600" dist="152400" dir="5400000" algn="t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47AB14-C58D-4718-BB27-D9972FD60C17}"/>
              </a:ext>
            </a:extLst>
          </p:cNvPr>
          <p:cNvGrpSpPr/>
          <p:nvPr/>
        </p:nvGrpSpPr>
        <p:grpSpPr>
          <a:xfrm>
            <a:off x="5938194" y="3237999"/>
            <a:ext cx="315610" cy="1684887"/>
            <a:chOff x="7964937" y="6096000"/>
            <a:chExt cx="665872" cy="3554762"/>
          </a:xfrm>
          <a:solidFill>
            <a:srgbClr val="8C69AD"/>
          </a:solidFill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D914F7-6410-47C5-AF5B-0790D2BE74F0}"/>
                </a:ext>
              </a:extLst>
            </p:cNvPr>
            <p:cNvCxnSpPr>
              <a:cxnSpLocks/>
            </p:cNvCxnSpPr>
            <p:nvPr/>
          </p:nvCxnSpPr>
          <p:spPr>
            <a:xfrm>
              <a:off x="8297874" y="6096000"/>
              <a:ext cx="0" cy="2952750"/>
            </a:xfrm>
            <a:prstGeom prst="line">
              <a:avLst/>
            </a:prstGeom>
            <a:grpFill/>
            <a:ln w="12700">
              <a:solidFill>
                <a:srgbClr val="8C69AD"/>
              </a:solidFill>
              <a:headEnd type="oval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C56894B-608F-4396-BE4F-44A48257C57D}"/>
                </a:ext>
              </a:extLst>
            </p:cNvPr>
            <p:cNvSpPr/>
            <p:nvPr/>
          </p:nvSpPr>
          <p:spPr>
            <a:xfrm>
              <a:off x="7964937" y="8984890"/>
              <a:ext cx="665872" cy="6658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9A4707-E678-4016-860B-3C9CCC278015}"/>
              </a:ext>
            </a:extLst>
          </p:cNvPr>
          <p:cNvGrpSpPr/>
          <p:nvPr/>
        </p:nvGrpSpPr>
        <p:grpSpPr>
          <a:xfrm>
            <a:off x="5437475" y="1821666"/>
            <a:ext cx="1317050" cy="1317050"/>
            <a:chOff x="7061313" y="4899412"/>
            <a:chExt cx="2778703" cy="2778703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BB5D57-E0C2-486D-B409-E4D923EF1F0A}"/>
                </a:ext>
              </a:extLst>
            </p:cNvPr>
            <p:cNvSpPr/>
            <p:nvPr/>
          </p:nvSpPr>
          <p:spPr>
            <a:xfrm>
              <a:off x="7061313" y="4899412"/>
              <a:ext cx="2778703" cy="2778703"/>
            </a:xfrm>
            <a:prstGeom prst="ellipse">
              <a:avLst/>
            </a:prstGeom>
            <a:solidFill>
              <a:srgbClr val="8C69AD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813187-4047-4813-84BF-F4917F2E07F4}"/>
                </a:ext>
              </a:extLst>
            </p:cNvPr>
            <p:cNvSpPr/>
            <p:nvPr/>
          </p:nvSpPr>
          <p:spPr>
            <a:xfrm>
              <a:off x="7302440" y="5140539"/>
              <a:ext cx="2296449" cy="2296449"/>
            </a:xfrm>
            <a:prstGeom prst="ellipse">
              <a:avLst/>
            </a:prstGeom>
            <a:grpFill/>
            <a:ln>
              <a:noFill/>
            </a:ln>
            <a:effectLst>
              <a:outerShdw blurRad="228600" dist="152400" dir="5400000" algn="t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94DC26-6076-4B4B-BFB2-5555E0D9DF7A}"/>
              </a:ext>
            </a:extLst>
          </p:cNvPr>
          <p:cNvGrpSpPr/>
          <p:nvPr/>
        </p:nvGrpSpPr>
        <p:grpSpPr>
          <a:xfrm>
            <a:off x="7862130" y="4067252"/>
            <a:ext cx="315610" cy="855634"/>
            <a:chOff x="11764907" y="7845552"/>
            <a:chExt cx="665872" cy="1805210"/>
          </a:xfrm>
          <a:solidFill>
            <a:srgbClr val="EFA325"/>
          </a:solidFill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BE15372-FE37-4591-801A-872EFF01439E}"/>
                </a:ext>
              </a:extLst>
            </p:cNvPr>
            <p:cNvCxnSpPr>
              <a:cxnSpLocks/>
            </p:cNvCxnSpPr>
            <p:nvPr/>
          </p:nvCxnSpPr>
          <p:spPr>
            <a:xfrm>
              <a:off x="12097844" y="7845552"/>
              <a:ext cx="0" cy="1203198"/>
            </a:xfrm>
            <a:prstGeom prst="line">
              <a:avLst/>
            </a:prstGeom>
            <a:grpFill/>
            <a:ln w="12700">
              <a:solidFill>
                <a:srgbClr val="EFA325"/>
              </a:solidFill>
              <a:headEnd type="oval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24AF472-C575-480C-A367-A7F42C665E9E}"/>
                </a:ext>
              </a:extLst>
            </p:cNvPr>
            <p:cNvSpPr/>
            <p:nvPr/>
          </p:nvSpPr>
          <p:spPr>
            <a:xfrm>
              <a:off x="11764907" y="8984890"/>
              <a:ext cx="665872" cy="6658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6652AC-AF57-4A74-87CA-DDEF09C4A99E}"/>
              </a:ext>
            </a:extLst>
          </p:cNvPr>
          <p:cNvGrpSpPr/>
          <p:nvPr/>
        </p:nvGrpSpPr>
        <p:grpSpPr>
          <a:xfrm>
            <a:off x="7361410" y="2670841"/>
            <a:ext cx="1317050" cy="1317050"/>
            <a:chOff x="3108553" y="4899412"/>
            <a:chExt cx="2778703" cy="2778703"/>
          </a:xfrm>
          <a:solidFill>
            <a:schemeClr val="bg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C55832-D90B-4554-BC00-51C653B205AD}"/>
                </a:ext>
              </a:extLst>
            </p:cNvPr>
            <p:cNvSpPr/>
            <p:nvPr/>
          </p:nvSpPr>
          <p:spPr>
            <a:xfrm>
              <a:off x="3108553" y="4899412"/>
              <a:ext cx="2778703" cy="2778703"/>
            </a:xfrm>
            <a:prstGeom prst="ellipse">
              <a:avLst/>
            </a:prstGeom>
            <a:solidFill>
              <a:srgbClr val="EFA32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B6AEEA2-1ABE-49D4-9D93-17C1E3EC15AE}"/>
                </a:ext>
              </a:extLst>
            </p:cNvPr>
            <p:cNvSpPr/>
            <p:nvPr/>
          </p:nvSpPr>
          <p:spPr>
            <a:xfrm>
              <a:off x="3349680" y="5140539"/>
              <a:ext cx="2296449" cy="2296449"/>
            </a:xfrm>
            <a:prstGeom prst="ellipse">
              <a:avLst/>
            </a:prstGeom>
            <a:grpFill/>
            <a:ln>
              <a:noFill/>
            </a:ln>
            <a:effectLst>
              <a:outerShdw blurRad="228600" dist="152400" dir="5400000" algn="t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21B79C6-8DAA-4E45-BBBB-893646106165}"/>
              </a:ext>
            </a:extLst>
          </p:cNvPr>
          <p:cNvSpPr txBox="1"/>
          <p:nvPr/>
        </p:nvSpPr>
        <p:spPr>
          <a:xfrm>
            <a:off x="3302983" y="5083764"/>
            <a:ext cx="1738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roxima Nova Alt Lt" panose="02000506030000020004" pitchFamily="50" charset="0"/>
              </a:rPr>
              <a:t>Deliverables dependencies on third party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61539F-777D-4F61-9FF8-534567A8F9E3}"/>
              </a:ext>
            </a:extLst>
          </p:cNvPr>
          <p:cNvSpPr txBox="1"/>
          <p:nvPr/>
        </p:nvSpPr>
        <p:spPr>
          <a:xfrm>
            <a:off x="5226918" y="5083765"/>
            <a:ext cx="1738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roxima Nova Alt Lt" panose="02000506030000020004" pitchFamily="50" charset="0"/>
              </a:rPr>
              <a:t>The project timeframe is short and tight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1F6912-6CE4-4E50-BFDA-18430EFDD201}"/>
              </a:ext>
            </a:extLst>
          </p:cNvPr>
          <p:cNvSpPr txBox="1"/>
          <p:nvPr/>
        </p:nvSpPr>
        <p:spPr>
          <a:xfrm>
            <a:off x="7120006" y="5083765"/>
            <a:ext cx="1848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roxima Nova Alt Lt" panose="02000506030000020004" pitchFamily="50" charset="0"/>
              </a:rPr>
              <a:t>Business process integrity – certain branches may have different requirement.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F7E4F6-CF53-4317-9F47-33D5E7655303}"/>
              </a:ext>
            </a:extLst>
          </p:cNvPr>
          <p:cNvSpPr/>
          <p:nvPr/>
        </p:nvSpPr>
        <p:spPr>
          <a:xfrm>
            <a:off x="4374213" y="808881"/>
            <a:ext cx="3443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Proxima Nova Alt Rg" panose="02000506030000020004" pitchFamily="50" charset="0"/>
              </a:rPr>
              <a:t>Preliminary Risks</a:t>
            </a:r>
          </a:p>
        </p:txBody>
      </p:sp>
      <p:sp>
        <p:nvSpPr>
          <p:cNvPr id="28" name="Slide Number Placeholder 1">
            <a:extLst>
              <a:ext uri="{FF2B5EF4-FFF2-40B4-BE49-F238E27FC236}">
                <a16:creationId xmlns:a16="http://schemas.microsoft.com/office/drawing/2014/main" id="{A2E681D9-A149-4590-81F5-28B4B9188155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 pitchFamily="50" charset="0"/>
                <a:cs typeface="Segoe UI" panose="020B0502040204020203" pitchFamily="34" charset="0"/>
              </a:rPr>
              <a:pPr/>
              <a:t>18</a:t>
            </a:fld>
            <a:endParaRPr lang="en-US" b="1" dirty="0">
              <a:solidFill>
                <a:srgbClr val="EFA325"/>
              </a:solidFill>
              <a:latin typeface="Proxima Nova Alt Rg" panose="020005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D0B524-9C3B-483B-87D6-FF01A4B3DC66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019C2F-0694-4EDF-8BD0-CC1399ADDAE0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0B6B417-2D3D-4478-B418-FD4888D96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828EA64-9EB5-494F-A0E2-D575989A4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60B80F8-CF9B-4D62-9577-952B9E409317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BF4D4BB1-DCD9-451A-8A11-E288F4613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3CB7F859-3830-40E7-A569-BE5766710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Freeform 162">
            <a:extLst>
              <a:ext uri="{FF2B5EF4-FFF2-40B4-BE49-F238E27FC236}">
                <a16:creationId xmlns:a16="http://schemas.microsoft.com/office/drawing/2014/main" id="{1A16FE73-5E27-44F0-8683-80C501E2C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329" y="2208102"/>
            <a:ext cx="379343" cy="544178"/>
          </a:xfrm>
          <a:custGeom>
            <a:avLst/>
            <a:gdLst>
              <a:gd name="T0" fmla="*/ 148211 w 443"/>
              <a:gd name="T1" fmla="*/ 212376 h 634"/>
              <a:gd name="T2" fmla="*/ 148211 w 443"/>
              <a:gd name="T3" fmla="*/ 212376 h 634"/>
              <a:gd name="T4" fmla="*/ 137779 w 443"/>
              <a:gd name="T5" fmla="*/ 212376 h 634"/>
              <a:gd name="T6" fmla="*/ 137779 w 443"/>
              <a:gd name="T7" fmla="*/ 164420 h 634"/>
              <a:gd name="T8" fmla="*/ 84898 w 443"/>
              <a:gd name="T9" fmla="*/ 116825 h 634"/>
              <a:gd name="T10" fmla="*/ 137779 w 443"/>
              <a:gd name="T11" fmla="*/ 63460 h 634"/>
              <a:gd name="T12" fmla="*/ 137779 w 443"/>
              <a:gd name="T13" fmla="*/ 15865 h 634"/>
              <a:gd name="T14" fmla="*/ 148211 w 443"/>
              <a:gd name="T15" fmla="*/ 15865 h 634"/>
              <a:gd name="T16" fmla="*/ 159003 w 443"/>
              <a:gd name="T17" fmla="*/ 10457 h 634"/>
              <a:gd name="T18" fmla="*/ 148211 w 443"/>
              <a:gd name="T19" fmla="*/ 0 h 634"/>
              <a:gd name="T20" fmla="*/ 10792 w 443"/>
              <a:gd name="T21" fmla="*/ 0 h 634"/>
              <a:gd name="T22" fmla="*/ 0 w 443"/>
              <a:gd name="T23" fmla="*/ 10457 h 634"/>
              <a:gd name="T24" fmla="*/ 10792 w 443"/>
              <a:gd name="T25" fmla="*/ 15865 h 634"/>
              <a:gd name="T26" fmla="*/ 21224 w 443"/>
              <a:gd name="T27" fmla="*/ 15865 h 634"/>
              <a:gd name="T28" fmla="*/ 21224 w 443"/>
              <a:gd name="T29" fmla="*/ 63460 h 634"/>
              <a:gd name="T30" fmla="*/ 74106 w 443"/>
              <a:gd name="T31" fmla="*/ 116825 h 634"/>
              <a:gd name="T32" fmla="*/ 21224 w 443"/>
              <a:gd name="T33" fmla="*/ 164420 h 634"/>
              <a:gd name="T34" fmla="*/ 21224 w 443"/>
              <a:gd name="T35" fmla="*/ 212376 h 634"/>
              <a:gd name="T36" fmla="*/ 10792 w 443"/>
              <a:gd name="T37" fmla="*/ 212376 h 634"/>
              <a:gd name="T38" fmla="*/ 0 w 443"/>
              <a:gd name="T39" fmla="*/ 222833 h 634"/>
              <a:gd name="T40" fmla="*/ 10792 w 443"/>
              <a:gd name="T41" fmla="*/ 228241 h 634"/>
              <a:gd name="T42" fmla="*/ 148211 w 443"/>
              <a:gd name="T43" fmla="*/ 228241 h 634"/>
              <a:gd name="T44" fmla="*/ 159003 w 443"/>
              <a:gd name="T45" fmla="*/ 222833 h 634"/>
              <a:gd name="T46" fmla="*/ 148211 w 443"/>
              <a:gd name="T47" fmla="*/ 212376 h 634"/>
              <a:gd name="T48" fmla="*/ 37053 w 443"/>
              <a:gd name="T49" fmla="*/ 63460 h 634"/>
              <a:gd name="T50" fmla="*/ 37053 w 443"/>
              <a:gd name="T51" fmla="*/ 63460 h 634"/>
              <a:gd name="T52" fmla="*/ 37053 w 443"/>
              <a:gd name="T53" fmla="*/ 15865 h 634"/>
              <a:gd name="T54" fmla="*/ 121950 w 443"/>
              <a:gd name="T55" fmla="*/ 15865 h 634"/>
              <a:gd name="T56" fmla="*/ 121950 w 443"/>
              <a:gd name="T57" fmla="*/ 63460 h 634"/>
              <a:gd name="T58" fmla="*/ 84898 w 443"/>
              <a:gd name="T59" fmla="*/ 100960 h 634"/>
              <a:gd name="T60" fmla="*/ 74106 w 443"/>
              <a:gd name="T61" fmla="*/ 100960 h 634"/>
              <a:gd name="T62" fmla="*/ 37053 w 443"/>
              <a:gd name="T63" fmla="*/ 63460 h 634"/>
              <a:gd name="T64" fmla="*/ 121950 w 443"/>
              <a:gd name="T65" fmla="*/ 212376 h 634"/>
              <a:gd name="T66" fmla="*/ 121950 w 443"/>
              <a:gd name="T67" fmla="*/ 212376 h 634"/>
              <a:gd name="T68" fmla="*/ 37053 w 443"/>
              <a:gd name="T69" fmla="*/ 212376 h 634"/>
              <a:gd name="T70" fmla="*/ 37053 w 443"/>
              <a:gd name="T71" fmla="*/ 164420 h 634"/>
              <a:gd name="T72" fmla="*/ 74106 w 443"/>
              <a:gd name="T73" fmla="*/ 127282 h 634"/>
              <a:gd name="T74" fmla="*/ 84898 w 443"/>
              <a:gd name="T75" fmla="*/ 127282 h 634"/>
              <a:gd name="T76" fmla="*/ 121950 w 443"/>
              <a:gd name="T77" fmla="*/ 164420 h 634"/>
              <a:gd name="T78" fmla="*/ 121950 w 443"/>
              <a:gd name="T79" fmla="*/ 212376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43" h="634">
                <a:moveTo>
                  <a:pt x="412" y="589"/>
                </a:moveTo>
                <a:lnTo>
                  <a:pt x="412" y="589"/>
                </a:lnTo>
                <a:cubicBezTo>
                  <a:pt x="383" y="589"/>
                  <a:pt x="383" y="589"/>
                  <a:pt x="383" y="589"/>
                </a:cubicBezTo>
                <a:cubicBezTo>
                  <a:pt x="383" y="456"/>
                  <a:pt x="383" y="456"/>
                  <a:pt x="383" y="456"/>
                </a:cubicBezTo>
                <a:cubicBezTo>
                  <a:pt x="383" y="383"/>
                  <a:pt x="310" y="324"/>
                  <a:pt x="236" y="324"/>
                </a:cubicBezTo>
                <a:cubicBezTo>
                  <a:pt x="310" y="324"/>
                  <a:pt x="383" y="250"/>
                  <a:pt x="383" y="176"/>
                </a:cubicBezTo>
                <a:cubicBezTo>
                  <a:pt x="383" y="44"/>
                  <a:pt x="383" y="44"/>
                  <a:pt x="383" y="44"/>
                </a:cubicBezTo>
                <a:cubicBezTo>
                  <a:pt x="412" y="44"/>
                  <a:pt x="412" y="44"/>
                  <a:pt x="412" y="44"/>
                </a:cubicBezTo>
                <a:cubicBezTo>
                  <a:pt x="427" y="44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29"/>
                  <a:pt x="15" y="44"/>
                  <a:pt x="30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250"/>
                  <a:pt x="133" y="324"/>
                  <a:pt x="206" y="324"/>
                </a:cubicBezTo>
                <a:cubicBezTo>
                  <a:pt x="133" y="324"/>
                  <a:pt x="59" y="383"/>
                  <a:pt x="59" y="456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30" y="589"/>
                  <a:pt x="30" y="589"/>
                  <a:pt x="30" y="589"/>
                </a:cubicBezTo>
                <a:cubicBezTo>
                  <a:pt x="15" y="589"/>
                  <a:pt x="0" y="604"/>
                  <a:pt x="0" y="618"/>
                </a:cubicBezTo>
                <a:cubicBezTo>
                  <a:pt x="0" y="618"/>
                  <a:pt x="15" y="633"/>
                  <a:pt x="30" y="633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27" y="633"/>
                  <a:pt x="442" y="618"/>
                  <a:pt x="442" y="618"/>
                </a:cubicBezTo>
                <a:cubicBezTo>
                  <a:pt x="442" y="604"/>
                  <a:pt x="427" y="589"/>
                  <a:pt x="412" y="589"/>
                </a:cubicBezTo>
                <a:close/>
                <a:moveTo>
                  <a:pt x="103" y="176"/>
                </a:moveTo>
                <a:lnTo>
                  <a:pt x="103" y="176"/>
                </a:lnTo>
                <a:cubicBezTo>
                  <a:pt x="103" y="147"/>
                  <a:pt x="103" y="44"/>
                  <a:pt x="103" y="44"/>
                </a:cubicBezTo>
                <a:cubicBezTo>
                  <a:pt x="339" y="44"/>
                  <a:pt x="339" y="44"/>
                  <a:pt x="339" y="44"/>
                </a:cubicBezTo>
                <a:cubicBezTo>
                  <a:pt x="339" y="44"/>
                  <a:pt x="339" y="147"/>
                  <a:pt x="339" y="176"/>
                </a:cubicBezTo>
                <a:cubicBezTo>
                  <a:pt x="339" y="235"/>
                  <a:pt x="295" y="280"/>
                  <a:pt x="236" y="280"/>
                </a:cubicBezTo>
                <a:cubicBezTo>
                  <a:pt x="206" y="280"/>
                  <a:pt x="206" y="280"/>
                  <a:pt x="206" y="280"/>
                </a:cubicBezTo>
                <a:cubicBezTo>
                  <a:pt x="148" y="280"/>
                  <a:pt x="103" y="235"/>
                  <a:pt x="103" y="176"/>
                </a:cubicBezTo>
                <a:close/>
                <a:moveTo>
                  <a:pt x="339" y="589"/>
                </a:moveTo>
                <a:lnTo>
                  <a:pt x="339" y="589"/>
                </a:lnTo>
                <a:cubicBezTo>
                  <a:pt x="103" y="589"/>
                  <a:pt x="103" y="589"/>
                  <a:pt x="103" y="589"/>
                </a:cubicBezTo>
                <a:cubicBezTo>
                  <a:pt x="103" y="589"/>
                  <a:pt x="103" y="486"/>
                  <a:pt x="103" y="456"/>
                </a:cubicBezTo>
                <a:cubicBezTo>
                  <a:pt x="103" y="397"/>
                  <a:pt x="148" y="353"/>
                  <a:pt x="206" y="353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95" y="353"/>
                  <a:pt x="339" y="397"/>
                  <a:pt x="339" y="456"/>
                </a:cubicBezTo>
                <a:cubicBezTo>
                  <a:pt x="339" y="486"/>
                  <a:pt x="339" y="589"/>
                  <a:pt x="339" y="589"/>
                </a:cubicBezTo>
                <a:close/>
              </a:path>
            </a:pathLst>
          </a:custGeom>
          <a:solidFill>
            <a:srgbClr val="8C69AD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" name="Freeform 171">
            <a:extLst>
              <a:ext uri="{FF2B5EF4-FFF2-40B4-BE49-F238E27FC236}">
                <a16:creationId xmlns:a16="http://schemas.microsoft.com/office/drawing/2014/main" id="{380F3D26-C9B1-4294-8AC4-5D261CAA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038" y="3076469"/>
            <a:ext cx="505794" cy="505794"/>
          </a:xfrm>
          <a:custGeom>
            <a:avLst/>
            <a:gdLst>
              <a:gd name="T0" fmla="*/ 106062 w 589"/>
              <a:gd name="T1" fmla="*/ 69145 h 590"/>
              <a:gd name="T2" fmla="*/ 106062 w 589"/>
              <a:gd name="T3" fmla="*/ 137930 h 590"/>
              <a:gd name="T4" fmla="*/ 106062 w 589"/>
              <a:gd name="T5" fmla="*/ 69145 h 590"/>
              <a:gd name="T6" fmla="*/ 106062 w 589"/>
              <a:gd name="T7" fmla="*/ 127486 h 590"/>
              <a:gd name="T8" fmla="*/ 106062 w 589"/>
              <a:gd name="T9" fmla="*/ 84991 h 590"/>
              <a:gd name="T10" fmla="*/ 106062 w 589"/>
              <a:gd name="T11" fmla="*/ 127486 h 590"/>
              <a:gd name="T12" fmla="*/ 207074 w 589"/>
              <a:gd name="T13" fmla="*/ 127486 h 590"/>
              <a:gd name="T14" fmla="*/ 190840 w 589"/>
              <a:gd name="T15" fmla="*/ 106239 h 590"/>
              <a:gd name="T16" fmla="*/ 207074 w 589"/>
              <a:gd name="T17" fmla="*/ 79589 h 590"/>
              <a:gd name="T18" fmla="*/ 196251 w 589"/>
              <a:gd name="T19" fmla="*/ 37454 h 590"/>
              <a:gd name="T20" fmla="*/ 159093 w 589"/>
              <a:gd name="T21" fmla="*/ 42495 h 590"/>
              <a:gd name="T22" fmla="*/ 132397 w 589"/>
              <a:gd name="T23" fmla="*/ 10804 h 590"/>
              <a:gd name="T24" fmla="*/ 90189 w 589"/>
              <a:gd name="T25" fmla="*/ 0 h 590"/>
              <a:gd name="T26" fmla="*/ 79366 w 589"/>
              <a:gd name="T27" fmla="*/ 26650 h 590"/>
              <a:gd name="T28" fmla="*/ 37158 w 589"/>
              <a:gd name="T29" fmla="*/ 32052 h 590"/>
              <a:gd name="T30" fmla="*/ 0 w 589"/>
              <a:gd name="T31" fmla="*/ 58701 h 590"/>
              <a:gd name="T32" fmla="*/ 20924 w 589"/>
              <a:gd name="T33" fmla="*/ 90393 h 590"/>
              <a:gd name="T34" fmla="*/ 20924 w 589"/>
              <a:gd name="T35" fmla="*/ 122084 h 590"/>
              <a:gd name="T36" fmla="*/ 0 w 589"/>
              <a:gd name="T37" fmla="*/ 148734 h 590"/>
              <a:gd name="T38" fmla="*/ 37158 w 589"/>
              <a:gd name="T39" fmla="*/ 180425 h 590"/>
              <a:gd name="T40" fmla="*/ 79366 w 589"/>
              <a:gd name="T41" fmla="*/ 185827 h 590"/>
              <a:gd name="T42" fmla="*/ 90189 w 589"/>
              <a:gd name="T43" fmla="*/ 212117 h 590"/>
              <a:gd name="T44" fmla="*/ 132397 w 589"/>
              <a:gd name="T45" fmla="*/ 196271 h 590"/>
              <a:gd name="T46" fmla="*/ 159093 w 589"/>
              <a:gd name="T47" fmla="*/ 169982 h 590"/>
              <a:gd name="T48" fmla="*/ 196251 w 589"/>
              <a:gd name="T49" fmla="*/ 175023 h 590"/>
              <a:gd name="T50" fmla="*/ 207074 w 589"/>
              <a:gd name="T51" fmla="*/ 127486 h 590"/>
              <a:gd name="T52" fmla="*/ 196251 w 589"/>
              <a:gd name="T53" fmla="*/ 148734 h 590"/>
              <a:gd name="T54" fmla="*/ 180378 w 589"/>
              <a:gd name="T55" fmla="*/ 164580 h 590"/>
              <a:gd name="T56" fmla="*/ 121935 w 589"/>
              <a:gd name="T57" fmla="*/ 175023 h 590"/>
              <a:gd name="T58" fmla="*/ 111473 w 589"/>
              <a:gd name="T59" fmla="*/ 196271 h 590"/>
              <a:gd name="T60" fmla="*/ 90189 w 589"/>
              <a:gd name="T61" fmla="*/ 190869 h 590"/>
              <a:gd name="T62" fmla="*/ 53031 w 589"/>
              <a:gd name="T63" fmla="*/ 153776 h 590"/>
              <a:gd name="T64" fmla="*/ 26335 w 589"/>
              <a:gd name="T65" fmla="*/ 159178 h 590"/>
              <a:gd name="T66" fmla="*/ 20924 w 589"/>
              <a:gd name="T67" fmla="*/ 137930 h 590"/>
              <a:gd name="T68" fmla="*/ 37158 w 589"/>
              <a:gd name="T69" fmla="*/ 106239 h 590"/>
              <a:gd name="T70" fmla="*/ 20924 w 589"/>
              <a:gd name="T71" fmla="*/ 69145 h 590"/>
              <a:gd name="T72" fmla="*/ 26335 w 589"/>
              <a:gd name="T73" fmla="*/ 47897 h 590"/>
              <a:gd name="T74" fmla="*/ 53031 w 589"/>
              <a:gd name="T75" fmla="*/ 58701 h 590"/>
              <a:gd name="T76" fmla="*/ 90189 w 589"/>
              <a:gd name="T77" fmla="*/ 21248 h 590"/>
              <a:gd name="T78" fmla="*/ 111473 w 589"/>
              <a:gd name="T79" fmla="*/ 10804 h 590"/>
              <a:gd name="T80" fmla="*/ 121935 w 589"/>
              <a:gd name="T81" fmla="*/ 37454 h 590"/>
              <a:gd name="T82" fmla="*/ 180378 w 589"/>
              <a:gd name="T83" fmla="*/ 47897 h 590"/>
              <a:gd name="T84" fmla="*/ 196251 w 589"/>
              <a:gd name="T85" fmla="*/ 58701 h 590"/>
              <a:gd name="T86" fmla="*/ 174966 w 589"/>
              <a:gd name="T87" fmla="*/ 79589 h 590"/>
              <a:gd name="T88" fmla="*/ 174966 w 589"/>
              <a:gd name="T89" fmla="*/ 127486 h 590"/>
              <a:gd name="T90" fmla="*/ 196251 w 589"/>
              <a:gd name="T91" fmla="*/ 148734 h 5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9" h="590">
                <a:moveTo>
                  <a:pt x="294" y="192"/>
                </a:moveTo>
                <a:lnTo>
                  <a:pt x="294" y="192"/>
                </a:lnTo>
                <a:cubicBezTo>
                  <a:pt x="235" y="192"/>
                  <a:pt x="191" y="236"/>
                  <a:pt x="191" y="295"/>
                </a:cubicBezTo>
                <a:cubicBezTo>
                  <a:pt x="191" y="339"/>
                  <a:pt x="235" y="383"/>
                  <a:pt x="294" y="383"/>
                </a:cubicBezTo>
                <a:cubicBezTo>
                  <a:pt x="353" y="383"/>
                  <a:pt x="397" y="339"/>
                  <a:pt x="397" y="295"/>
                </a:cubicBezTo>
                <a:cubicBezTo>
                  <a:pt x="397" y="236"/>
                  <a:pt x="353" y="192"/>
                  <a:pt x="294" y="192"/>
                </a:cubicBezTo>
                <a:close/>
                <a:moveTo>
                  <a:pt x="294" y="354"/>
                </a:moveTo>
                <a:lnTo>
                  <a:pt x="294" y="354"/>
                </a:lnTo>
                <a:cubicBezTo>
                  <a:pt x="265" y="354"/>
                  <a:pt x="235" y="324"/>
                  <a:pt x="235" y="295"/>
                </a:cubicBezTo>
                <a:cubicBezTo>
                  <a:pt x="235" y="251"/>
                  <a:pt x="265" y="236"/>
                  <a:pt x="294" y="236"/>
                </a:cubicBezTo>
                <a:cubicBezTo>
                  <a:pt x="324" y="236"/>
                  <a:pt x="353" y="251"/>
                  <a:pt x="353" y="295"/>
                </a:cubicBezTo>
                <a:cubicBezTo>
                  <a:pt x="353" y="324"/>
                  <a:pt x="324" y="354"/>
                  <a:pt x="294" y="354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529" y="339"/>
                  <a:pt x="529" y="339"/>
                  <a:pt x="529" y="339"/>
                </a:cubicBezTo>
                <a:cubicBezTo>
                  <a:pt x="529" y="324"/>
                  <a:pt x="529" y="309"/>
                  <a:pt x="529" y="295"/>
                </a:cubicBezTo>
                <a:cubicBezTo>
                  <a:pt x="529" y="280"/>
                  <a:pt x="529" y="265"/>
                  <a:pt x="529" y="251"/>
                </a:cubicBezTo>
                <a:cubicBezTo>
                  <a:pt x="574" y="221"/>
                  <a:pt x="574" y="221"/>
                  <a:pt x="574" y="221"/>
                </a:cubicBezTo>
                <a:cubicBezTo>
                  <a:pt x="588" y="206"/>
                  <a:pt x="588" y="192"/>
                  <a:pt x="588" y="163"/>
                </a:cubicBezTo>
                <a:cubicBezTo>
                  <a:pt x="544" y="104"/>
                  <a:pt x="544" y="104"/>
                  <a:pt x="544" y="104"/>
                </a:cubicBezTo>
                <a:cubicBezTo>
                  <a:pt x="529" y="74"/>
                  <a:pt x="515" y="74"/>
                  <a:pt x="485" y="89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26" y="89"/>
                  <a:pt x="397" y="74"/>
                  <a:pt x="367" y="74"/>
                </a:cubicBezTo>
                <a:cubicBezTo>
                  <a:pt x="367" y="30"/>
                  <a:pt x="367" y="30"/>
                  <a:pt x="367" y="30"/>
                </a:cubicBezTo>
                <a:cubicBezTo>
                  <a:pt x="367" y="15"/>
                  <a:pt x="353" y="0"/>
                  <a:pt x="33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35" y="0"/>
                  <a:pt x="220" y="15"/>
                  <a:pt x="220" y="30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191" y="74"/>
                  <a:pt x="162" y="89"/>
                  <a:pt x="147" y="118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73" y="74"/>
                  <a:pt x="58" y="74"/>
                  <a:pt x="44" y="104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206"/>
                  <a:pt x="14" y="221"/>
                </a:cubicBezTo>
                <a:cubicBezTo>
                  <a:pt x="58" y="251"/>
                  <a:pt x="58" y="251"/>
                  <a:pt x="58" y="251"/>
                </a:cubicBezTo>
                <a:cubicBezTo>
                  <a:pt x="58" y="265"/>
                  <a:pt x="58" y="280"/>
                  <a:pt x="58" y="295"/>
                </a:cubicBezTo>
                <a:cubicBezTo>
                  <a:pt x="58" y="309"/>
                  <a:pt x="58" y="324"/>
                  <a:pt x="58" y="339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68"/>
                  <a:pt x="0" y="398"/>
                  <a:pt x="0" y="413"/>
                </a:cubicBezTo>
                <a:cubicBezTo>
                  <a:pt x="44" y="486"/>
                  <a:pt x="44" y="486"/>
                  <a:pt x="44" y="486"/>
                </a:cubicBezTo>
                <a:cubicBezTo>
                  <a:pt x="58" y="501"/>
                  <a:pt x="73" y="501"/>
                  <a:pt x="103" y="501"/>
                </a:cubicBezTo>
                <a:cubicBezTo>
                  <a:pt x="147" y="472"/>
                  <a:pt x="147" y="472"/>
                  <a:pt x="147" y="472"/>
                </a:cubicBezTo>
                <a:cubicBezTo>
                  <a:pt x="162" y="486"/>
                  <a:pt x="191" y="501"/>
                  <a:pt x="220" y="516"/>
                </a:cubicBezTo>
                <a:cubicBezTo>
                  <a:pt x="220" y="545"/>
                  <a:pt x="220" y="545"/>
                  <a:pt x="220" y="545"/>
                </a:cubicBezTo>
                <a:cubicBezTo>
                  <a:pt x="220" y="560"/>
                  <a:pt x="235" y="589"/>
                  <a:pt x="250" y="589"/>
                </a:cubicBezTo>
                <a:cubicBezTo>
                  <a:pt x="338" y="589"/>
                  <a:pt x="338" y="589"/>
                  <a:pt x="338" y="589"/>
                </a:cubicBezTo>
                <a:cubicBezTo>
                  <a:pt x="353" y="589"/>
                  <a:pt x="367" y="560"/>
                  <a:pt x="367" y="545"/>
                </a:cubicBezTo>
                <a:cubicBezTo>
                  <a:pt x="367" y="516"/>
                  <a:pt x="367" y="516"/>
                  <a:pt x="367" y="516"/>
                </a:cubicBezTo>
                <a:cubicBezTo>
                  <a:pt x="397" y="501"/>
                  <a:pt x="426" y="486"/>
                  <a:pt x="441" y="472"/>
                </a:cubicBezTo>
                <a:cubicBezTo>
                  <a:pt x="485" y="501"/>
                  <a:pt x="485" y="501"/>
                  <a:pt x="485" y="501"/>
                </a:cubicBezTo>
                <a:cubicBezTo>
                  <a:pt x="515" y="501"/>
                  <a:pt x="529" y="501"/>
                  <a:pt x="544" y="486"/>
                </a:cubicBezTo>
                <a:cubicBezTo>
                  <a:pt x="588" y="413"/>
                  <a:pt x="588" y="413"/>
                  <a:pt x="588" y="413"/>
                </a:cubicBezTo>
                <a:cubicBezTo>
                  <a:pt x="588" y="398"/>
                  <a:pt x="588" y="368"/>
                  <a:pt x="574" y="354"/>
                </a:cubicBez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15" y="442"/>
                  <a:pt x="515" y="442"/>
                  <a:pt x="515" y="442"/>
                </a:cubicBezTo>
                <a:cubicBezTo>
                  <a:pt x="515" y="457"/>
                  <a:pt x="500" y="457"/>
                  <a:pt x="500" y="457"/>
                </a:cubicBezTo>
                <a:cubicBezTo>
                  <a:pt x="441" y="427"/>
                  <a:pt x="441" y="427"/>
                  <a:pt x="441" y="427"/>
                </a:cubicBezTo>
                <a:cubicBezTo>
                  <a:pt x="412" y="457"/>
                  <a:pt x="382" y="472"/>
                  <a:pt x="338" y="486"/>
                </a:cubicBezTo>
                <a:cubicBezTo>
                  <a:pt x="338" y="530"/>
                  <a:pt x="338" y="530"/>
                  <a:pt x="338" y="530"/>
                </a:cubicBezTo>
                <a:cubicBezTo>
                  <a:pt x="338" y="530"/>
                  <a:pt x="324" y="545"/>
                  <a:pt x="309" y="545"/>
                </a:cubicBezTo>
                <a:cubicBezTo>
                  <a:pt x="279" y="545"/>
                  <a:pt x="279" y="545"/>
                  <a:pt x="279" y="545"/>
                </a:cubicBezTo>
                <a:cubicBezTo>
                  <a:pt x="265" y="545"/>
                  <a:pt x="250" y="530"/>
                  <a:pt x="250" y="53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06" y="472"/>
                  <a:pt x="176" y="457"/>
                  <a:pt x="147" y="427"/>
                </a:cubicBezTo>
                <a:cubicBezTo>
                  <a:pt x="88" y="457"/>
                  <a:pt x="88" y="457"/>
                  <a:pt x="88" y="457"/>
                </a:cubicBezTo>
                <a:cubicBezTo>
                  <a:pt x="88" y="457"/>
                  <a:pt x="73" y="457"/>
                  <a:pt x="73" y="442"/>
                </a:cubicBezTo>
                <a:cubicBezTo>
                  <a:pt x="44" y="413"/>
                  <a:pt x="44" y="413"/>
                  <a:pt x="44" y="413"/>
                </a:cubicBezTo>
                <a:cubicBezTo>
                  <a:pt x="44" y="398"/>
                  <a:pt x="44" y="383"/>
                  <a:pt x="58" y="383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103" y="339"/>
                  <a:pt x="103" y="309"/>
                  <a:pt x="103" y="295"/>
                </a:cubicBezTo>
                <a:cubicBezTo>
                  <a:pt x="103" y="265"/>
                  <a:pt x="103" y="251"/>
                  <a:pt x="103" y="221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4" y="192"/>
                  <a:pt x="44" y="177"/>
                  <a:pt x="44" y="16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88" y="118"/>
                  <a:pt x="88" y="133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76" y="133"/>
                  <a:pt x="206" y="104"/>
                  <a:pt x="250" y="104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45"/>
                  <a:pt x="265" y="30"/>
                  <a:pt x="279" y="30"/>
                </a:cubicBezTo>
                <a:cubicBezTo>
                  <a:pt x="309" y="30"/>
                  <a:pt x="309" y="30"/>
                  <a:pt x="309" y="30"/>
                </a:cubicBezTo>
                <a:cubicBezTo>
                  <a:pt x="324" y="30"/>
                  <a:pt x="338" y="45"/>
                  <a:pt x="338" y="59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82" y="104"/>
                  <a:pt x="412" y="133"/>
                  <a:pt x="441" y="163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18"/>
                  <a:pt x="515" y="133"/>
                  <a:pt x="515" y="133"/>
                </a:cubicBezTo>
                <a:cubicBezTo>
                  <a:pt x="544" y="163"/>
                  <a:pt x="544" y="163"/>
                  <a:pt x="544" y="163"/>
                </a:cubicBezTo>
                <a:cubicBezTo>
                  <a:pt x="544" y="177"/>
                  <a:pt x="544" y="192"/>
                  <a:pt x="529" y="192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485" y="251"/>
                  <a:pt x="485" y="265"/>
                  <a:pt x="485" y="295"/>
                </a:cubicBezTo>
                <a:cubicBezTo>
                  <a:pt x="485" y="309"/>
                  <a:pt x="485" y="339"/>
                  <a:pt x="485" y="354"/>
                </a:cubicBezTo>
                <a:cubicBezTo>
                  <a:pt x="529" y="383"/>
                  <a:pt x="529" y="383"/>
                  <a:pt x="529" y="383"/>
                </a:cubicBezTo>
                <a:cubicBezTo>
                  <a:pt x="544" y="383"/>
                  <a:pt x="544" y="398"/>
                  <a:pt x="544" y="413"/>
                </a:cubicBezTo>
                <a:close/>
              </a:path>
            </a:pathLst>
          </a:custGeom>
          <a:solidFill>
            <a:srgbClr val="EFA325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8" name="Freeform 200">
            <a:extLst>
              <a:ext uri="{FF2B5EF4-FFF2-40B4-BE49-F238E27FC236}">
                <a16:creationId xmlns:a16="http://schemas.microsoft.com/office/drawing/2014/main" id="{60CC775E-BDDB-4A58-8959-503BCD3B5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9976" y="3070825"/>
            <a:ext cx="544179" cy="517083"/>
          </a:xfrm>
          <a:custGeom>
            <a:avLst/>
            <a:gdLst>
              <a:gd name="T0" fmla="*/ 111421 w 634"/>
              <a:gd name="T1" fmla="*/ 15824 h 604"/>
              <a:gd name="T2" fmla="*/ 111421 w 634"/>
              <a:gd name="T3" fmla="*/ 15824 h 604"/>
              <a:gd name="T4" fmla="*/ 5048 w 634"/>
              <a:gd name="T5" fmla="*/ 79120 h 604"/>
              <a:gd name="T6" fmla="*/ 5048 w 634"/>
              <a:gd name="T7" fmla="*/ 79120 h 604"/>
              <a:gd name="T8" fmla="*/ 100603 w 634"/>
              <a:gd name="T9" fmla="*/ 121557 h 604"/>
              <a:gd name="T10" fmla="*/ 121878 w 634"/>
              <a:gd name="T11" fmla="*/ 121557 h 604"/>
              <a:gd name="T12" fmla="*/ 217433 w 634"/>
              <a:gd name="T13" fmla="*/ 79120 h 604"/>
              <a:gd name="T14" fmla="*/ 217433 w 634"/>
              <a:gd name="T15" fmla="*/ 57901 h 604"/>
              <a:gd name="T16" fmla="*/ 121878 w 634"/>
              <a:gd name="T17" fmla="*/ 5035 h 604"/>
              <a:gd name="T18" fmla="*/ 100603 w 634"/>
              <a:gd name="T19" fmla="*/ 5035 h 604"/>
              <a:gd name="T20" fmla="*/ 5048 w 634"/>
              <a:gd name="T21" fmla="*/ 57901 h 604"/>
              <a:gd name="T22" fmla="*/ 5048 w 634"/>
              <a:gd name="T23" fmla="*/ 79120 h 604"/>
              <a:gd name="T24" fmla="*/ 111421 w 634"/>
              <a:gd name="T25" fmla="*/ 15824 h 604"/>
              <a:gd name="T26" fmla="*/ 111421 w 634"/>
              <a:gd name="T27" fmla="*/ 15824 h 604"/>
              <a:gd name="T28" fmla="*/ 212024 w 634"/>
              <a:gd name="T29" fmla="*/ 68690 h 604"/>
              <a:gd name="T30" fmla="*/ 111421 w 634"/>
              <a:gd name="T31" fmla="*/ 111127 h 604"/>
              <a:gd name="T32" fmla="*/ 15866 w 634"/>
              <a:gd name="T33" fmla="*/ 68690 h 604"/>
              <a:gd name="T34" fmla="*/ 111421 w 634"/>
              <a:gd name="T35" fmla="*/ 15824 h 604"/>
              <a:gd name="T36" fmla="*/ 111421 w 634"/>
              <a:gd name="T37" fmla="*/ 201036 h 604"/>
              <a:gd name="T38" fmla="*/ 111421 w 634"/>
              <a:gd name="T39" fmla="*/ 201036 h 604"/>
              <a:gd name="T40" fmla="*/ 15866 w 634"/>
              <a:gd name="T41" fmla="*/ 158599 h 604"/>
              <a:gd name="T42" fmla="*/ 0 w 634"/>
              <a:gd name="T43" fmla="*/ 153564 h 604"/>
              <a:gd name="T44" fmla="*/ 5048 w 634"/>
              <a:gd name="T45" fmla="*/ 169388 h 604"/>
              <a:gd name="T46" fmla="*/ 100603 w 634"/>
              <a:gd name="T47" fmla="*/ 211825 h 604"/>
              <a:gd name="T48" fmla="*/ 121878 w 634"/>
              <a:gd name="T49" fmla="*/ 211825 h 604"/>
              <a:gd name="T50" fmla="*/ 217433 w 634"/>
              <a:gd name="T51" fmla="*/ 169388 h 604"/>
              <a:gd name="T52" fmla="*/ 228250 w 634"/>
              <a:gd name="T53" fmla="*/ 153564 h 604"/>
              <a:gd name="T54" fmla="*/ 212024 w 634"/>
              <a:gd name="T55" fmla="*/ 158599 h 604"/>
              <a:gd name="T56" fmla="*/ 111421 w 634"/>
              <a:gd name="T57" fmla="*/ 201036 h 604"/>
              <a:gd name="T58" fmla="*/ 5048 w 634"/>
              <a:gd name="T59" fmla="*/ 121557 h 604"/>
              <a:gd name="T60" fmla="*/ 5048 w 634"/>
              <a:gd name="T61" fmla="*/ 121557 h 604"/>
              <a:gd name="T62" fmla="*/ 100603 w 634"/>
              <a:gd name="T63" fmla="*/ 169388 h 604"/>
              <a:gd name="T64" fmla="*/ 121878 w 634"/>
              <a:gd name="T65" fmla="*/ 169388 h 604"/>
              <a:gd name="T66" fmla="*/ 217433 w 634"/>
              <a:gd name="T67" fmla="*/ 121557 h 604"/>
              <a:gd name="T68" fmla="*/ 228250 w 634"/>
              <a:gd name="T69" fmla="*/ 105733 h 604"/>
              <a:gd name="T70" fmla="*/ 212024 w 634"/>
              <a:gd name="T71" fmla="*/ 111127 h 604"/>
              <a:gd name="T72" fmla="*/ 111421 w 634"/>
              <a:gd name="T73" fmla="*/ 158599 h 604"/>
              <a:gd name="T74" fmla="*/ 15866 w 634"/>
              <a:gd name="T75" fmla="*/ 111127 h 604"/>
              <a:gd name="T76" fmla="*/ 0 w 634"/>
              <a:gd name="T77" fmla="*/ 105733 h 604"/>
              <a:gd name="T78" fmla="*/ 5048 w 634"/>
              <a:gd name="T79" fmla="*/ 12155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2593CF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7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110CD1-31D3-4D0C-8579-39AB0D66EB1B}"/>
              </a:ext>
            </a:extLst>
          </p:cNvPr>
          <p:cNvSpPr/>
          <p:nvPr/>
        </p:nvSpPr>
        <p:spPr>
          <a:xfrm>
            <a:off x="-1" y="4818743"/>
            <a:ext cx="12192000" cy="2039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96EC1-F2E5-4EF0-885B-B1812809BCA4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 pitchFamily="50" charset="0"/>
                <a:cs typeface="Segoe UI" panose="020B0502040204020203" pitchFamily="34" charset="0"/>
              </a:rPr>
              <a:pPr/>
              <a:t>19</a:t>
            </a:fld>
            <a:endParaRPr lang="en-US" b="1" dirty="0">
              <a:solidFill>
                <a:srgbClr val="EFA325"/>
              </a:solidFill>
              <a:latin typeface="Proxima Nova Alt Rg" panose="020005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A0FEDD-E7D3-4FF8-899C-E5C46B11A01E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693F6F-9471-4B19-9F5D-782D41645614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305ED8E-B0E8-4415-801E-854866BA8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B5B93D2-12F9-43E6-B2F3-A7144515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793C62-84C5-4DF1-A7D5-8314553F5C6D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C30C22D0-5FF8-4CA8-9934-3EDC04B14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B27D6CCD-FC01-4938-AEC5-D7DCFFB8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A68E244-0E69-4708-93BE-B8F55A69F98A}"/>
              </a:ext>
            </a:extLst>
          </p:cNvPr>
          <p:cNvSpPr/>
          <p:nvPr/>
        </p:nvSpPr>
        <p:spPr>
          <a:xfrm>
            <a:off x="4574593" y="814560"/>
            <a:ext cx="3042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Proxima Nova Alt Rg" panose="02000506030000020004" pitchFamily="50" charset="0"/>
              </a:rPr>
              <a:t>Mitigation Plan</a:t>
            </a:r>
            <a:endParaRPr lang="en-US" sz="3200" dirty="0">
              <a:latin typeface="Proxima Nova Alt Rg" panose="02000506030000020004" pitchFamily="50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C25EFEC-0183-46AF-8D51-0463F58EBE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15412" y="1957614"/>
          <a:ext cx="7761176" cy="3662362"/>
        </p:xfrm>
        <a:graphic>
          <a:graphicData uri="http://schemas.openxmlformats.org/drawingml/2006/table">
            <a:tbl>
              <a:tblPr firstRow="1" bandRow="1">
                <a:effectLst>
                  <a:outerShdw blurRad="3175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</a:tblPr>
              <a:tblGrid>
                <a:gridCol w="258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6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Proxima Nova Alt Rg" panose="02000506030000020004" pitchFamily="50" charset="0"/>
                        </a:rPr>
                        <a:t>Risk Factors</a:t>
                      </a:r>
                      <a:endParaRPr lang="en-MY" sz="1800" dirty="0">
                        <a:latin typeface="Proxima Nova Alt Rg" panose="02000506030000020004" pitchFamily="50" charset="0"/>
                      </a:endParaRPr>
                    </a:p>
                  </a:txBody>
                  <a:tcPr marL="91439" marR="91439" marT="45699" marB="4569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Proxima Nova Alt Rg" panose="02000506030000020004" pitchFamily="50" charset="0"/>
                        </a:rPr>
                        <a:t>Probability</a:t>
                      </a:r>
                      <a:endParaRPr lang="en-MY" sz="1800" dirty="0">
                        <a:latin typeface="Proxima Nova Alt Rg" panose="02000506030000020004" pitchFamily="50" charset="0"/>
                      </a:endParaRPr>
                    </a:p>
                  </a:txBody>
                  <a:tcPr marL="91439" marR="91439" marT="45699" marB="4569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Proxima Nova Alt Rg" panose="02000506030000020004" pitchFamily="50" charset="0"/>
                        </a:rPr>
                        <a:t>Mitigation</a:t>
                      </a:r>
                      <a:r>
                        <a:rPr lang="en-US" sz="1800" baseline="0" dirty="0">
                          <a:latin typeface="Proxima Nova Alt Rg" panose="02000506030000020004" pitchFamily="50" charset="0"/>
                        </a:rPr>
                        <a:t> Ideas</a:t>
                      </a:r>
                      <a:endParaRPr lang="en-MY" sz="1800" dirty="0">
                        <a:latin typeface="Proxima Nova Alt Rg" panose="02000506030000020004" pitchFamily="50" charset="0"/>
                      </a:endParaRPr>
                    </a:p>
                  </a:txBody>
                  <a:tcPr marL="91439" marR="91439" marT="45699" marB="4569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Proxima Nova Alt Lt" panose="02000506030000020004" pitchFamily="50" charset="0"/>
                        </a:rPr>
                        <a:t>Deliverables dependencies on third party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39" marR="91439" marT="45699" marB="4569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Medium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39" marR="91439" marT="45699" marB="4569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Communication</a:t>
                      </a:r>
                      <a:r>
                        <a:rPr lang="en-US" sz="1600" baseline="0" dirty="0">
                          <a:latin typeface="Proxima Nova Alt Lt" panose="02000506030000020004" pitchFamily="50" charset="0"/>
                        </a:rPr>
                        <a:t> Plan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Master timeline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39" marR="91439" marT="45699" marB="4569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Proxima Nova Alt Lt" panose="02000506030000020004" pitchFamily="50" charset="0"/>
                        </a:rPr>
                        <a:t>The project timeframe is short and tight</a:t>
                      </a:r>
                      <a:endParaRPr lang="en-MY" sz="1600" dirty="0">
                        <a:solidFill>
                          <a:schemeClr val="tx1"/>
                        </a:solidFill>
                        <a:latin typeface="Proxima Nova Alt Lt" panose="02000506030000020004" pitchFamily="50" charset="0"/>
                      </a:endParaRPr>
                    </a:p>
                    <a:p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39" marR="91439" marT="45699" marB="4569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Medium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39" marR="91439" marT="45699" marB="4569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Close</a:t>
                      </a:r>
                      <a:r>
                        <a:rPr lang="en-US" sz="1600" baseline="0" dirty="0">
                          <a:latin typeface="Proxima Nova Alt Lt" panose="02000506030000020004" pitchFamily="50" charset="0"/>
                        </a:rPr>
                        <a:t> monitoring 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39" marR="91439" marT="45699" marB="4569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GB" sz="1600" dirty="0">
                          <a:solidFill>
                            <a:schemeClr val="tx1"/>
                          </a:solidFill>
                          <a:latin typeface="Proxima Nova Alt Lt" panose="02000506030000020004" pitchFamily="50" charset="0"/>
                          <a:ea typeface="Times New Roman" pitchFamily="18" charset="0"/>
                        </a:rPr>
                        <a:t>Business process integrity – certain branches may have different requirement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39" marR="91439" marT="45699" marB="4569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Medium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39" marR="91439" marT="45699" marB="4569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Proxima Nova Alt Lt" panose="02000506030000020004" pitchFamily="50" charset="0"/>
                          <a:ea typeface="+mn-ea"/>
                          <a:cs typeface="+mn-cs"/>
                        </a:rPr>
                        <a:t>Detailed specifications</a:t>
                      </a:r>
                      <a:endParaRPr lang="en-MY" sz="1600" kern="1200" dirty="0">
                        <a:solidFill>
                          <a:schemeClr val="dk1"/>
                        </a:solidFill>
                        <a:effectLst/>
                        <a:latin typeface="Proxima Nova Alt Lt" panose="02000506030000020004" pitchFamily="50" charset="0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Proxima Nova Alt Lt" panose="02000506030000020004" pitchFamily="50" charset="0"/>
                          <a:ea typeface="+mn-ea"/>
                          <a:cs typeface="+mn-cs"/>
                        </a:rPr>
                        <a:t>Early prototype/review of functionality</a:t>
                      </a:r>
                      <a:endParaRPr lang="en-MY" sz="1600" kern="1200" dirty="0">
                        <a:solidFill>
                          <a:schemeClr val="dk1"/>
                        </a:solidFill>
                        <a:effectLst/>
                        <a:latin typeface="Proxima Nova Alt Lt" panose="02000506030000020004" pitchFamily="50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Proxima Nova Alt Lt" panose="02000506030000020004" pitchFamily="50" charset="0"/>
                          <a:ea typeface="+mn-ea"/>
                          <a:cs typeface="+mn-cs"/>
                        </a:rPr>
                        <a:t>Add more time to the project schedule.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39" marR="91439" marT="45699" marB="4569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3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303C75F-50EA-4B28-84A1-36B41B3761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4A4CD4-8429-441A-A6F3-3402CA2C74E9}"/>
              </a:ext>
            </a:extLst>
          </p:cNvPr>
          <p:cNvSpPr/>
          <p:nvPr/>
        </p:nvSpPr>
        <p:spPr>
          <a:xfrm>
            <a:off x="0" y="0"/>
            <a:ext cx="8444459" cy="68580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44459" y="0"/>
            <a:ext cx="3747541" cy="6858000"/>
          </a:xfrm>
          <a:prstGeom prst="rect">
            <a:avLst/>
          </a:prstGeom>
          <a:solidFill>
            <a:srgbClr val="8C6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1A14C8-4EA3-452A-A349-5C8CAB3B2656}"/>
              </a:ext>
            </a:extLst>
          </p:cNvPr>
          <p:cNvGrpSpPr/>
          <p:nvPr/>
        </p:nvGrpSpPr>
        <p:grpSpPr>
          <a:xfrm>
            <a:off x="8866781" y="923193"/>
            <a:ext cx="2789069" cy="5693507"/>
            <a:chOff x="422322" y="669193"/>
            <a:chExt cx="2789069" cy="5693507"/>
          </a:xfrm>
        </p:grpSpPr>
        <p:sp>
          <p:nvSpPr>
            <p:cNvPr id="6" name="Rectangle 5"/>
            <p:cNvSpPr/>
            <p:nvPr/>
          </p:nvSpPr>
          <p:spPr>
            <a:xfrm>
              <a:off x="422322" y="669193"/>
              <a:ext cx="10404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Proxima Nova Alt Lt" panose="02000506030000020004" pitchFamily="50" charset="0"/>
                </a:rPr>
                <a:t>Background</a:t>
              </a:r>
              <a:endParaRPr lang="en-US" sz="1400" dirty="0">
                <a:solidFill>
                  <a:schemeClr val="bg1"/>
                </a:solidFill>
                <a:latin typeface="Proxima Nova Alt Lt" panose="02000506030000020004" pitchFamily="50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05021" y="1049016"/>
              <a:ext cx="2706370" cy="0"/>
            </a:xfrm>
            <a:prstGeom prst="line">
              <a:avLst/>
            </a:prstGeom>
            <a:ln>
              <a:solidFill>
                <a:schemeClr val="bg1"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22322" y="1268339"/>
              <a:ext cx="252641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Proxima Nova Alt Lt" panose="02000506030000020004" pitchFamily="50" charset="0"/>
                </a:rPr>
                <a:t>Scope 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05021" y="1644012"/>
              <a:ext cx="2706370" cy="0"/>
            </a:xfrm>
            <a:prstGeom prst="line">
              <a:avLst/>
            </a:prstGeom>
            <a:ln>
              <a:solidFill>
                <a:schemeClr val="bg1"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22322" y="1859185"/>
              <a:ext cx="14301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Proxima Nova Alt Lt" panose="02000506030000020004" pitchFamily="50" charset="0"/>
                </a:rPr>
                <a:t>Project Structure </a:t>
              </a:r>
              <a:endParaRPr lang="en-US" sz="1400" dirty="0">
                <a:solidFill>
                  <a:schemeClr val="bg1"/>
                </a:solidFill>
                <a:latin typeface="Proxima Nova Alt Lt" panose="02000506030000020004" pitchFamily="50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05021" y="2239008"/>
              <a:ext cx="2706370" cy="0"/>
            </a:xfrm>
            <a:prstGeom prst="line">
              <a:avLst/>
            </a:prstGeom>
            <a:ln>
              <a:solidFill>
                <a:schemeClr val="bg1"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422322" y="2454181"/>
              <a:ext cx="7768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Proxima Nova Alt Lt" panose="02000506030000020004" pitchFamily="50" charset="0"/>
                </a:rPr>
                <a:t>Solution</a:t>
              </a:r>
              <a:endParaRPr lang="en-US" sz="1400" dirty="0">
                <a:solidFill>
                  <a:schemeClr val="bg1"/>
                </a:solidFill>
                <a:latin typeface="Proxima Nova Alt Lt" panose="02000506030000020004" pitchFamily="50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05021" y="2834004"/>
              <a:ext cx="2706370" cy="0"/>
            </a:xfrm>
            <a:prstGeom prst="line">
              <a:avLst/>
            </a:prstGeom>
            <a:ln>
              <a:solidFill>
                <a:schemeClr val="bg1"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422322" y="3049177"/>
              <a:ext cx="20875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Proxima Nova Alt Lt" panose="02000506030000020004" pitchFamily="50" charset="0"/>
                </a:rPr>
                <a:t>Implementation Approach </a:t>
              </a:r>
              <a:endParaRPr lang="en-US" sz="1400" dirty="0">
                <a:solidFill>
                  <a:schemeClr val="bg1"/>
                </a:solidFill>
                <a:latin typeface="Proxima Nova Alt Lt" panose="02000506030000020004" pitchFamily="50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05021" y="3429000"/>
              <a:ext cx="2706370" cy="0"/>
            </a:xfrm>
            <a:prstGeom prst="line">
              <a:avLst/>
            </a:prstGeom>
            <a:ln>
              <a:solidFill>
                <a:schemeClr val="bg1"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545F55A-3FF9-43AB-80C3-3D74696CEF57}"/>
                </a:ext>
              </a:extLst>
            </p:cNvPr>
            <p:cNvSpPr/>
            <p:nvPr/>
          </p:nvSpPr>
          <p:spPr>
            <a:xfrm>
              <a:off x="422322" y="3602893"/>
              <a:ext cx="8418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Proxima Nova Alt Lt" panose="02000506030000020004" pitchFamily="50" charset="0"/>
                </a:rPr>
                <a:t>Schedule</a:t>
              </a:r>
              <a:endParaRPr lang="en-US" sz="1400" dirty="0">
                <a:solidFill>
                  <a:schemeClr val="bg1"/>
                </a:solidFill>
                <a:latin typeface="Proxima Nova Alt Lt" panose="02000506030000020004" pitchFamily="50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B0059DC-2BB1-404A-BD94-8F8CF236E438}"/>
                </a:ext>
              </a:extLst>
            </p:cNvPr>
            <p:cNvCxnSpPr/>
            <p:nvPr/>
          </p:nvCxnSpPr>
          <p:spPr>
            <a:xfrm>
              <a:off x="505021" y="3982716"/>
              <a:ext cx="2706370" cy="0"/>
            </a:xfrm>
            <a:prstGeom prst="line">
              <a:avLst/>
            </a:prstGeom>
            <a:ln>
              <a:solidFill>
                <a:schemeClr val="bg1"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E02465-3765-4634-AAA9-E6946B4387B4}"/>
                </a:ext>
              </a:extLst>
            </p:cNvPr>
            <p:cNvSpPr/>
            <p:nvPr/>
          </p:nvSpPr>
          <p:spPr>
            <a:xfrm>
              <a:off x="422322" y="4193416"/>
              <a:ext cx="252641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Proxima Nova Alt Lt" panose="02000506030000020004" pitchFamily="50" charset="0"/>
                </a:rPr>
                <a:t>Communication Plan 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32DFCEF-16DE-485E-AEEC-CAF83410D8A8}"/>
                </a:ext>
              </a:extLst>
            </p:cNvPr>
            <p:cNvCxnSpPr/>
            <p:nvPr/>
          </p:nvCxnSpPr>
          <p:spPr>
            <a:xfrm>
              <a:off x="505021" y="4577712"/>
              <a:ext cx="2706370" cy="0"/>
            </a:xfrm>
            <a:prstGeom prst="line">
              <a:avLst/>
            </a:prstGeom>
            <a:ln>
              <a:solidFill>
                <a:schemeClr val="bg1"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8AC92B6-7225-4088-BADA-B8C3266D0259}"/>
                </a:ext>
              </a:extLst>
            </p:cNvPr>
            <p:cNvSpPr/>
            <p:nvPr/>
          </p:nvSpPr>
          <p:spPr>
            <a:xfrm>
              <a:off x="422322" y="4792885"/>
              <a:ext cx="17986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Proxima Nova Alt Lt" panose="02000506030000020004" pitchFamily="50" charset="0"/>
                </a:rPr>
                <a:t>Key Success Factors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D08504-7D9B-49EB-90D6-25462DAAB8BC}"/>
                </a:ext>
              </a:extLst>
            </p:cNvPr>
            <p:cNvCxnSpPr/>
            <p:nvPr/>
          </p:nvCxnSpPr>
          <p:spPr>
            <a:xfrm>
              <a:off x="505021" y="5172708"/>
              <a:ext cx="2706370" cy="0"/>
            </a:xfrm>
            <a:prstGeom prst="line">
              <a:avLst/>
            </a:prstGeom>
            <a:ln>
              <a:solidFill>
                <a:schemeClr val="bg1"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EB495CA-833C-4E79-ACFB-F9FF6FB251ED}"/>
                </a:ext>
              </a:extLst>
            </p:cNvPr>
            <p:cNvSpPr/>
            <p:nvPr/>
          </p:nvSpPr>
          <p:spPr>
            <a:xfrm>
              <a:off x="422322" y="5387881"/>
              <a:ext cx="11288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Proxima Nova Alt Lt" panose="02000506030000020004" pitchFamily="50" charset="0"/>
                </a:rPr>
                <a:t>Challenges 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E434D03-1FE7-43BC-BE0E-FFE6F54D184A}"/>
                </a:ext>
              </a:extLst>
            </p:cNvPr>
            <p:cNvCxnSpPr/>
            <p:nvPr/>
          </p:nvCxnSpPr>
          <p:spPr>
            <a:xfrm>
              <a:off x="505021" y="5767704"/>
              <a:ext cx="2706370" cy="0"/>
            </a:xfrm>
            <a:prstGeom prst="line">
              <a:avLst/>
            </a:prstGeom>
            <a:ln>
              <a:solidFill>
                <a:schemeClr val="bg1"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9BF99CB-8556-4C75-A070-0983FD005BE4}"/>
                </a:ext>
              </a:extLst>
            </p:cNvPr>
            <p:cNvSpPr/>
            <p:nvPr/>
          </p:nvSpPr>
          <p:spPr>
            <a:xfrm>
              <a:off x="422322" y="5982877"/>
              <a:ext cx="11512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Proxima Nova Alt Lt" panose="02000506030000020004" pitchFamily="50" charset="0"/>
                </a:rPr>
                <a:t>Action Plans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B3DC72-42A6-496C-AE7F-4F3BA517A92A}"/>
                </a:ext>
              </a:extLst>
            </p:cNvPr>
            <p:cNvCxnSpPr/>
            <p:nvPr/>
          </p:nvCxnSpPr>
          <p:spPr>
            <a:xfrm>
              <a:off x="505021" y="6362700"/>
              <a:ext cx="2706370" cy="0"/>
            </a:xfrm>
            <a:prstGeom prst="line">
              <a:avLst/>
            </a:prstGeom>
            <a:ln>
              <a:solidFill>
                <a:schemeClr val="bg1"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8CA3855-2523-4CF1-B0AA-EBBA6DB77B81}"/>
              </a:ext>
            </a:extLst>
          </p:cNvPr>
          <p:cNvSpPr/>
          <p:nvPr/>
        </p:nvSpPr>
        <p:spPr>
          <a:xfrm>
            <a:off x="8866781" y="236243"/>
            <a:ext cx="1651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roxima Nova Alt Rg" panose="02000506030000020004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36912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488098E-FF45-44F4-9B43-746EEDDA8E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B8B9F6-1E1B-4003-95C2-9251A79F1DB7}"/>
              </a:ext>
            </a:extLst>
          </p:cNvPr>
          <p:cNvSpPr txBox="1"/>
          <p:nvPr/>
        </p:nvSpPr>
        <p:spPr>
          <a:xfrm>
            <a:off x="463778" y="2398590"/>
            <a:ext cx="5095194" cy="264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2593C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Proxima Nova Alt Lt" panose="02000506030000020004" pitchFamily="50" charset="0"/>
              </a:rPr>
              <a:t>Complete and baseline project plan</a:t>
            </a:r>
          </a:p>
          <a:p>
            <a:pPr marL="171450" indent="-171450">
              <a:lnSpc>
                <a:spcPct val="150000"/>
              </a:lnSpc>
              <a:buClr>
                <a:srgbClr val="2593C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Proxima Nova Alt Lt" panose="02000506030000020004" pitchFamily="50" charset="0"/>
              </a:rPr>
              <a:t>Compile contact details</a:t>
            </a:r>
          </a:p>
          <a:p>
            <a:pPr marL="171450" indent="-171450">
              <a:lnSpc>
                <a:spcPct val="150000"/>
              </a:lnSpc>
              <a:buClr>
                <a:srgbClr val="2593C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Proxima Nova Alt Lt" panose="02000506030000020004" pitchFamily="50" charset="0"/>
              </a:rPr>
              <a:t>Create email group</a:t>
            </a:r>
          </a:p>
          <a:p>
            <a:pPr marL="171450" indent="-171450">
              <a:lnSpc>
                <a:spcPct val="150000"/>
              </a:lnSpc>
              <a:buClr>
                <a:srgbClr val="2593C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Proxima Nova Alt Lt" panose="02000506030000020004" pitchFamily="50" charset="0"/>
              </a:rPr>
              <a:t>Set up configuration and development environments</a:t>
            </a:r>
          </a:p>
          <a:p>
            <a:pPr marL="171450" indent="-171450">
              <a:lnSpc>
                <a:spcPct val="150000"/>
              </a:lnSpc>
              <a:buClr>
                <a:srgbClr val="2593C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Proxima Nova Alt Lt" panose="02000506030000020004" pitchFamily="50" charset="0"/>
              </a:rPr>
              <a:t>Perform preliminary fit/gap analysis </a:t>
            </a:r>
          </a:p>
          <a:p>
            <a:pPr marL="171450" indent="-171450">
              <a:lnSpc>
                <a:spcPct val="150000"/>
              </a:lnSpc>
              <a:buClr>
                <a:srgbClr val="2593C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Proxima Nova Alt Lt" panose="02000506030000020004" pitchFamily="50" charset="0"/>
              </a:rPr>
              <a:t>Document current business processes</a:t>
            </a:r>
          </a:p>
          <a:p>
            <a:pPr marL="171450" indent="-171450">
              <a:lnSpc>
                <a:spcPct val="150000"/>
              </a:lnSpc>
              <a:buClr>
                <a:srgbClr val="2593C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Proxima Nova Alt Lt" panose="02000506030000020004" pitchFamily="50" charset="0"/>
              </a:rPr>
              <a:t>Plan workshops and trainings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32656-EE3D-4C99-AEC5-49935181965A}"/>
              </a:ext>
            </a:extLst>
          </p:cNvPr>
          <p:cNvSpPr/>
          <p:nvPr/>
        </p:nvSpPr>
        <p:spPr>
          <a:xfrm>
            <a:off x="463778" y="1813815"/>
            <a:ext cx="2544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Proxima Nova Alt Rg" panose="02000506030000020004" pitchFamily="50" charset="0"/>
              </a:rPr>
              <a:t>Action Plans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4D3598CB-8E05-491E-BFB2-5B4E92F4CFA4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 pitchFamily="50" charset="0"/>
                <a:cs typeface="Segoe UI" panose="020B0502040204020203" pitchFamily="34" charset="0"/>
              </a:rPr>
              <a:pPr/>
              <a:t>20</a:t>
            </a:fld>
            <a:endParaRPr lang="en-US" b="1" dirty="0">
              <a:solidFill>
                <a:srgbClr val="EFA325"/>
              </a:solidFill>
              <a:latin typeface="Proxima Nova Alt Rg" panose="020005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CA690A5-919B-43B0-AB6C-639B8D35B6C7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D976601-107C-4121-BA07-855BD5042537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63CD06E4-8519-41FD-904B-D167F8723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1D8CB330-9EB0-4D9D-AE35-6040495CA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5322453-444C-4336-8124-CF60B2EE139B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8900DDF1-7AD0-4CDF-A584-A79EED16C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765410AA-97C9-4734-B550-C33DA04C7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33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110CD1-31D3-4D0C-8579-39AB0D66EB1B}"/>
              </a:ext>
            </a:extLst>
          </p:cNvPr>
          <p:cNvSpPr/>
          <p:nvPr/>
        </p:nvSpPr>
        <p:spPr>
          <a:xfrm>
            <a:off x="-1" y="4818743"/>
            <a:ext cx="12192000" cy="2039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96EC1-F2E5-4EF0-885B-B1812809BCA4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 pitchFamily="50" charset="0"/>
                <a:cs typeface="Segoe UI" panose="020B0502040204020203" pitchFamily="34" charset="0"/>
              </a:rPr>
              <a:pPr/>
              <a:t>21</a:t>
            </a:fld>
            <a:endParaRPr lang="en-US" b="1" dirty="0">
              <a:solidFill>
                <a:srgbClr val="EFA325"/>
              </a:solidFill>
              <a:latin typeface="Proxima Nova Alt Rg" panose="020005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A0FEDD-E7D3-4FF8-899C-E5C46B11A01E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693F6F-9471-4B19-9F5D-782D41645614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305ED8E-B0E8-4415-801E-854866BA8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B5B93D2-12F9-43E6-B2F3-A7144515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793C62-84C5-4DF1-A7D5-8314553F5C6D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C30C22D0-5FF8-4CA8-9934-3EDC04B14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B27D6CCD-FC01-4938-AEC5-D7DCFFB8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626729" y="1913190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 &amp; A</a:t>
            </a:r>
          </a:p>
        </p:txBody>
      </p:sp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4508230" y="1502027"/>
            <a:ext cx="2978150" cy="4146550"/>
            <a:chOff x="1882" y="1026"/>
            <a:chExt cx="1876" cy="2612"/>
          </a:xfrm>
        </p:grpSpPr>
        <p:sp>
          <p:nvSpPr>
            <p:cNvPr id="29" name="AutoShape 7"/>
            <p:cNvSpPr>
              <a:spLocks noChangeArrowheads="1"/>
            </p:cNvSpPr>
            <p:nvPr/>
          </p:nvSpPr>
          <p:spPr bwMode="gray">
            <a:xfrm>
              <a:off x="1882" y="1233"/>
              <a:ext cx="1876" cy="1916"/>
            </a:xfrm>
            <a:prstGeom prst="roundRect">
              <a:avLst>
                <a:gd name="adj" fmla="val 17509"/>
              </a:avLst>
            </a:prstGeom>
            <a:solidFill>
              <a:srgbClr val="2C5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8"/>
            <p:cNvSpPr>
              <a:spLocks noChangeArrowheads="1"/>
            </p:cNvSpPr>
            <p:nvPr/>
          </p:nvSpPr>
          <p:spPr bwMode="gray">
            <a:xfrm>
              <a:off x="1920" y="1244"/>
              <a:ext cx="1820" cy="1880"/>
            </a:xfrm>
            <a:prstGeom prst="roundRect">
              <a:avLst>
                <a:gd name="adj" fmla="val 16667"/>
              </a:avLst>
            </a:prstGeom>
            <a:solidFill>
              <a:srgbClr val="3B7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AutoShape 9"/>
            <p:cNvSpPr>
              <a:spLocks noChangeArrowheads="1"/>
            </p:cNvSpPr>
            <p:nvPr/>
          </p:nvSpPr>
          <p:spPr bwMode="gray">
            <a:xfrm>
              <a:off x="1927" y="2614"/>
              <a:ext cx="1795" cy="4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B7691"/>
                </a:gs>
                <a:gs pos="100000">
                  <a:srgbClr val="7CA4B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AutoShape 10"/>
            <p:cNvSpPr>
              <a:spLocks noChangeArrowheads="1"/>
            </p:cNvSpPr>
            <p:nvPr/>
          </p:nvSpPr>
          <p:spPr bwMode="gray">
            <a:xfrm>
              <a:off x="1926" y="1253"/>
              <a:ext cx="1795" cy="4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9ACBD"/>
                </a:gs>
                <a:gs pos="100000">
                  <a:srgbClr val="3B769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33" name="Oval 11"/>
            <p:cNvSpPr>
              <a:spLocks noChangeArrowheads="1"/>
            </p:cNvSpPr>
            <p:nvPr/>
          </p:nvSpPr>
          <p:spPr bwMode="gray">
            <a:xfrm>
              <a:off x="2528" y="1026"/>
              <a:ext cx="557" cy="43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gray">
            <a:xfrm>
              <a:off x="2533" y="1029"/>
              <a:ext cx="540" cy="41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Oval 13"/>
            <p:cNvSpPr>
              <a:spLocks noChangeArrowheads="1"/>
            </p:cNvSpPr>
            <p:nvPr/>
          </p:nvSpPr>
          <p:spPr bwMode="gray">
            <a:xfrm>
              <a:off x="2540" y="1031"/>
              <a:ext cx="527" cy="40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14"/>
            <p:cNvSpPr>
              <a:spLocks noChangeArrowheads="1"/>
            </p:cNvSpPr>
            <p:nvPr/>
          </p:nvSpPr>
          <p:spPr bwMode="gray">
            <a:xfrm>
              <a:off x="2546" y="1036"/>
              <a:ext cx="501" cy="38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15"/>
            <p:cNvSpPr>
              <a:spLocks noChangeArrowheads="1"/>
            </p:cNvSpPr>
            <p:nvPr/>
          </p:nvSpPr>
          <p:spPr bwMode="gray">
            <a:xfrm>
              <a:off x="2576" y="1046"/>
              <a:ext cx="444" cy="3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gray">
            <a:xfrm>
              <a:off x="2742" y="113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gray">
            <a:xfrm>
              <a:off x="1927" y="1525"/>
              <a:ext cx="17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19"/>
            <p:cNvSpPr>
              <a:spLocks noChangeArrowheads="1"/>
            </p:cNvSpPr>
            <p:nvPr/>
          </p:nvSpPr>
          <p:spPr bwMode="gray">
            <a:xfrm>
              <a:off x="1920" y="3120"/>
              <a:ext cx="1795" cy="51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600" b="1" dirty="0">
                  <a:latin typeface="Proxima Nova Alt Rg" panose="02000506030000020004"/>
                </a:rPr>
                <a:t>Thank You</a:t>
              </a:r>
            </a:p>
          </p:txBody>
        </p:sp>
      </p:grp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5472196" y="2884740"/>
            <a:ext cx="1012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latin typeface="Proxima Nova Alt Rg" panose="02000506030000020004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912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096B7C-A965-4F94-863C-28891A7E927F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19A05C-786A-4CDA-AF1A-0A37DFAA30D1}"/>
              </a:ext>
            </a:extLst>
          </p:cNvPr>
          <p:cNvSpPr/>
          <p:nvPr/>
        </p:nvSpPr>
        <p:spPr>
          <a:xfrm>
            <a:off x="4154603" y="805934"/>
            <a:ext cx="3882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Proxima Nova Alt Rg" panose="02000506030000020004" pitchFamily="50" charset="0"/>
              </a:rPr>
              <a:t>Project Background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6009E2-B0E0-495D-A475-095FAA2BDF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66169" y="1942002"/>
          <a:ext cx="7459662" cy="4110064"/>
        </p:xfrm>
        <a:graphic>
          <a:graphicData uri="http://schemas.openxmlformats.org/drawingml/2006/table">
            <a:tbl>
              <a:tblPr firstRow="1" bandRow="1">
                <a:effectLst>
                  <a:outerShdw blurRad="3175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</a:tblPr>
              <a:tblGrid>
                <a:gridCol w="2272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Proxima Nova Alt Rg" panose="02000506030000020004" pitchFamily="50" charset="0"/>
                        </a:rPr>
                        <a:t>Project Name</a:t>
                      </a:r>
                      <a:endParaRPr lang="en-MY" sz="1800" dirty="0">
                        <a:latin typeface="Proxima Nova Alt Rg" panose="02000506030000020004" pitchFamily="50" charset="0"/>
                      </a:endParaRPr>
                    </a:p>
                  </a:txBody>
                  <a:tcPr marL="91445" marR="91445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Proxima Nova Alt Rg" panose="02000506030000020004" pitchFamily="50" charset="0"/>
                        </a:rPr>
                        <a:t>&lt;Project Title &gt;</a:t>
                      </a:r>
                      <a:endParaRPr lang="en-MY" sz="1800" dirty="0">
                        <a:latin typeface="Proxima Nova Alt Rg" panose="02000506030000020004" pitchFamily="50" charset="0"/>
                      </a:endParaRPr>
                    </a:p>
                  </a:txBody>
                  <a:tcPr marL="91445" marR="91445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Project Description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45" marR="91445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&lt;Description of project – can use the contract title</a:t>
                      </a:r>
                      <a:r>
                        <a:rPr lang="en-US" sz="1600" baseline="0" dirty="0">
                          <a:latin typeface="Proxima Nova Alt Lt" panose="02000506030000020004" pitchFamily="50" charset="0"/>
                        </a:rPr>
                        <a:t> or specifically describe high level coverage of the project&gt;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45" marR="91445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Project Value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45" marR="91445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USD </a:t>
                      </a:r>
                      <a:r>
                        <a:rPr lang="en-US" sz="1600" dirty="0" err="1">
                          <a:latin typeface="Proxima Nova Alt Lt" panose="02000506030000020004" pitchFamily="50" charset="0"/>
                        </a:rPr>
                        <a:t>x,xxx,xxx.xx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45" marR="91445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Project Duration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45" marR="91445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&lt;months&gt;</a:t>
                      </a:r>
                    </a:p>
                    <a:p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Start : </a:t>
                      </a:r>
                      <a:r>
                        <a:rPr lang="en-US" sz="1600" dirty="0" smtClean="0">
                          <a:latin typeface="Proxima Nova Alt Lt" panose="02000506030000020004" pitchFamily="50" charset="0"/>
                        </a:rPr>
                        <a:t>mm/</a:t>
                      </a:r>
                      <a:r>
                        <a:rPr lang="en-US" sz="1600" dirty="0" err="1" smtClean="0">
                          <a:latin typeface="Proxima Nova Alt Lt" panose="02000506030000020004" pitchFamily="50" charset="0"/>
                        </a:rPr>
                        <a:t>dd</a:t>
                      </a:r>
                      <a:r>
                        <a:rPr lang="en-US" sz="1600" dirty="0" smtClean="0">
                          <a:latin typeface="Proxima Nova Alt Lt" panose="02000506030000020004" pitchFamily="50" charset="0"/>
                        </a:rPr>
                        <a:t>/</a:t>
                      </a:r>
                      <a:r>
                        <a:rPr lang="en-US" sz="1600" dirty="0" err="1" smtClean="0">
                          <a:latin typeface="Proxima Nova Alt Lt" panose="02000506030000020004" pitchFamily="50" charset="0"/>
                        </a:rPr>
                        <a:t>yyyy</a:t>
                      </a:r>
                      <a:r>
                        <a:rPr lang="en-US" sz="1600" dirty="0" smtClean="0">
                          <a:latin typeface="Proxima Nova Alt Lt" panose="02000506030000020004" pitchFamily="50" charset="0"/>
                        </a:rPr>
                        <a:t>                            </a:t>
                      </a:r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End : </a:t>
                      </a:r>
                      <a:r>
                        <a:rPr lang="en-US" sz="1600" dirty="0" smtClean="0">
                          <a:latin typeface="Proxima Nova Alt Lt" panose="02000506030000020004" pitchFamily="50" charset="0"/>
                        </a:rPr>
                        <a:t>mm/</a:t>
                      </a:r>
                      <a:r>
                        <a:rPr lang="en-US" sz="1600" dirty="0" err="1" smtClean="0">
                          <a:latin typeface="Proxima Nova Alt Lt" panose="02000506030000020004" pitchFamily="50" charset="0"/>
                        </a:rPr>
                        <a:t>dd</a:t>
                      </a:r>
                      <a:r>
                        <a:rPr lang="en-US" sz="1600" dirty="0" smtClean="0">
                          <a:latin typeface="Proxima Nova Alt Lt" panose="02000506030000020004" pitchFamily="50" charset="0"/>
                        </a:rPr>
                        <a:t>/</a:t>
                      </a:r>
                      <a:r>
                        <a:rPr lang="en-US" sz="1600" dirty="0" err="1" smtClean="0">
                          <a:latin typeface="Proxima Nova Alt Lt" panose="02000506030000020004" pitchFamily="50" charset="0"/>
                        </a:rPr>
                        <a:t>yyyy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45" marR="91445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Project</a:t>
                      </a:r>
                      <a:r>
                        <a:rPr lang="en-US" sz="1600" baseline="0" dirty="0">
                          <a:latin typeface="Proxima Nova Alt Lt" panose="02000506030000020004" pitchFamily="50" charset="0"/>
                        </a:rPr>
                        <a:t> </a:t>
                      </a:r>
                      <a:r>
                        <a:rPr lang="en-US" sz="1600" baseline="0" dirty="0" smtClean="0">
                          <a:latin typeface="Proxima Nova Alt Lt" panose="02000506030000020004" pitchFamily="50" charset="0"/>
                        </a:rPr>
                        <a:t>Manager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45" marR="91445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45" marR="91445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Project</a:t>
                      </a:r>
                      <a:r>
                        <a:rPr lang="en-US" sz="1600" baseline="0" dirty="0">
                          <a:latin typeface="Proxima Nova Alt Lt" panose="02000506030000020004" pitchFamily="50" charset="0"/>
                        </a:rPr>
                        <a:t> </a:t>
                      </a:r>
                      <a:r>
                        <a:rPr lang="en-US" sz="1600" baseline="0" dirty="0" smtClean="0">
                          <a:latin typeface="Proxima Nova Alt Lt" panose="02000506030000020004" pitchFamily="50" charset="0"/>
                        </a:rPr>
                        <a:t>Director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45" marR="91445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45" marR="91445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Project Manager</a:t>
                      </a:r>
                    </a:p>
                    <a:p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(&lt;client&gt;)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45" marR="91445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45" marR="91445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Project Director</a:t>
                      </a:r>
                    </a:p>
                    <a:p>
                      <a:r>
                        <a:rPr lang="en-US" sz="1600" dirty="0">
                          <a:latin typeface="Proxima Nova Alt Lt" panose="02000506030000020004" pitchFamily="50" charset="0"/>
                        </a:rPr>
                        <a:t>(&lt;client&gt;)</a:t>
                      </a:r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45" marR="91445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1600" dirty="0">
                        <a:latin typeface="Proxima Nova Alt Lt" panose="02000506030000020004" pitchFamily="50" charset="0"/>
                      </a:endParaRPr>
                    </a:p>
                  </a:txBody>
                  <a:tcPr marL="91445" marR="91445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1C313FB-21B8-4D93-AE5C-D59F87F373B1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 pitchFamily="50" charset="0"/>
                <a:cs typeface="Segoe UI" panose="020B0502040204020203" pitchFamily="34" charset="0"/>
              </a:rPr>
              <a:pPr/>
              <a:t>3</a:t>
            </a:fld>
            <a:endParaRPr lang="en-US" b="1" dirty="0">
              <a:solidFill>
                <a:srgbClr val="EFA325"/>
              </a:solidFill>
              <a:latin typeface="Proxima Nova Alt Rg" panose="020005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5EFE68-FC60-459B-A032-588F59D6E8B4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6231EA-941C-445E-95DD-6D3E8A0D37D5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E7A58C8-2643-45C8-99F1-BC976A20C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A975918-138B-4EC2-BF6E-BCC664B1F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161F03-C0EF-43A1-9A8E-CA4593B98DDD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9972442-2188-401F-B628-458E0AA0F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601CD5F-4A37-4CBA-9A06-A5C6E8BE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72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5"/>
          <p:cNvSpPr txBox="1">
            <a:spLocks/>
          </p:cNvSpPr>
          <p:nvPr/>
        </p:nvSpPr>
        <p:spPr>
          <a:xfrm>
            <a:off x="4283128" y="542375"/>
            <a:ext cx="3625746" cy="199071"/>
          </a:xfrm>
          <a:prstGeom prst="rect">
            <a:avLst/>
          </a:prstGeom>
        </p:spPr>
        <p:txBody>
          <a:bodyPr/>
          <a:lstStyle>
            <a:lvl1pPr marL="365189" indent="-365189" algn="l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Char char="•"/>
              <a:defRPr sz="44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250" spc="188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  <a:p>
            <a:pPr marL="0" indent="0" algn="ctr">
              <a:buNone/>
            </a:pPr>
            <a:endParaRPr lang="en-US" sz="1250" spc="188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649363" y="2062384"/>
            <a:ext cx="3882793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Proxima Nova Alt Lt" panose="02000506030000020004" pitchFamily="50" charset="0"/>
                <a:cs typeface="Segoe UI Light" panose="020B0502040204020203" pitchFamily="34" charset="0"/>
              </a:rPr>
              <a:t>Why we need to integrate to system xxx ?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Proxima Nova Alt Lt" panose="02000506030000020004" pitchFamily="50" charset="0"/>
                <a:cs typeface="Segoe UI Light" panose="020B0502040204020203" pitchFamily="34" charset="0"/>
              </a:rPr>
              <a:t>To have faster information retrieval …. 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6175929" y="2222795"/>
            <a:ext cx="348849" cy="348849"/>
            <a:chOff x="14057726" y="2228584"/>
            <a:chExt cx="558159" cy="558159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A88299-6240-4356-86C6-6C67C192A746}"/>
                </a:ext>
              </a:extLst>
            </p:cNvPr>
            <p:cNvSpPr/>
            <p:nvPr/>
          </p:nvSpPr>
          <p:spPr>
            <a:xfrm>
              <a:off x="14057726" y="2228584"/>
              <a:ext cx="558159" cy="558159"/>
            </a:xfrm>
            <a:prstGeom prst="ellipse">
              <a:avLst/>
            </a:prstGeom>
            <a:solidFill>
              <a:srgbClr val="259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56DCFBB5-B08B-4EA7-AE30-145BCB26C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2309" y="2373013"/>
              <a:ext cx="348993" cy="269301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125" dirty="0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6649364" y="3222390"/>
            <a:ext cx="3434043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Proxima Nova Alt Lt" panose="02000506030000020004" pitchFamily="50" charset="0"/>
                <a:cs typeface="Segoe UI Light" panose="020B0502040204020203" pitchFamily="34" charset="0"/>
              </a:rPr>
              <a:t>Why do we need to change platform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Proxima Nova Alt Lt" panose="02000506030000020004" pitchFamily="50" charset="0"/>
                <a:cs typeface="Segoe UI Light" panose="020B0502040204020203" pitchFamily="34" charset="0"/>
              </a:rPr>
              <a:t>To have a latest technology….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6175929" y="3382801"/>
            <a:ext cx="348849" cy="348849"/>
            <a:chOff x="14057726" y="2228584"/>
            <a:chExt cx="558159" cy="558159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9A88299-6240-4356-86C6-6C67C192A746}"/>
                </a:ext>
              </a:extLst>
            </p:cNvPr>
            <p:cNvSpPr/>
            <p:nvPr/>
          </p:nvSpPr>
          <p:spPr>
            <a:xfrm>
              <a:off x="14057726" y="2228584"/>
              <a:ext cx="558159" cy="558159"/>
            </a:xfrm>
            <a:prstGeom prst="ellipse">
              <a:avLst/>
            </a:prstGeom>
            <a:solidFill>
              <a:srgbClr val="8C6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56DCFBB5-B08B-4EA7-AE30-145BCB26C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2309" y="2373013"/>
              <a:ext cx="348993" cy="269301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125" dirty="0"/>
            </a:p>
          </p:txBody>
        </p:sp>
      </p:grpSp>
      <p:sp>
        <p:nvSpPr>
          <p:cNvPr id="89" name="Rectangle 88"/>
          <p:cNvSpPr/>
          <p:nvPr/>
        </p:nvSpPr>
        <p:spPr>
          <a:xfrm>
            <a:off x="6649365" y="4382395"/>
            <a:ext cx="343404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Proxima Nova Alt Lt" panose="02000506030000020004" pitchFamily="50" charset="0"/>
                <a:cs typeface="Segoe UI Light" panose="020B0502040204020203" pitchFamily="34" charset="0"/>
              </a:rPr>
              <a:t>Objective 3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Proxima Nova Alt Lt" panose="02000506030000020004" pitchFamily="50" charset="0"/>
                <a:cs typeface="Segoe UI Light" panose="020B0502040204020203" pitchFamily="34" charset="0"/>
              </a:rPr>
              <a:t>Brief description of objective 3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6175929" y="4542806"/>
            <a:ext cx="348849" cy="348849"/>
            <a:chOff x="14057726" y="2228584"/>
            <a:chExt cx="558159" cy="558159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9A88299-6240-4356-86C6-6C67C192A746}"/>
                </a:ext>
              </a:extLst>
            </p:cNvPr>
            <p:cNvSpPr/>
            <p:nvPr/>
          </p:nvSpPr>
          <p:spPr>
            <a:xfrm>
              <a:off x="14057726" y="2228584"/>
              <a:ext cx="558159" cy="558159"/>
            </a:xfrm>
            <a:prstGeom prst="ellipse">
              <a:avLst/>
            </a:prstGeom>
            <a:solidFill>
              <a:srgbClr val="EFA3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56DCFBB5-B08B-4EA7-AE30-145BCB26C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2309" y="2373013"/>
              <a:ext cx="348993" cy="269301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125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59845" y="2082718"/>
            <a:ext cx="3602348" cy="3423521"/>
            <a:chOff x="6668339" y="3332349"/>
            <a:chExt cx="5763757" cy="5477634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DE9130D-4E3A-44AC-A16D-5F160E165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5073" y="5493414"/>
              <a:ext cx="1795156" cy="1555802"/>
            </a:xfrm>
            <a:custGeom>
              <a:avLst/>
              <a:gdLst>
                <a:gd name="T0" fmla="*/ 1889 w 5220"/>
                <a:gd name="T1" fmla="*/ 0 h 4524"/>
                <a:gd name="T2" fmla="*/ 3396 w 5220"/>
                <a:gd name="T3" fmla="*/ 0 h 4524"/>
                <a:gd name="T4" fmla="*/ 5220 w 5220"/>
                <a:gd name="T5" fmla="*/ 3307 h 4524"/>
                <a:gd name="T6" fmla="*/ 4516 w 5220"/>
                <a:gd name="T7" fmla="*/ 4524 h 4524"/>
                <a:gd name="T8" fmla="*/ 759 w 5220"/>
                <a:gd name="T9" fmla="*/ 4524 h 4524"/>
                <a:gd name="T10" fmla="*/ 0 w 5220"/>
                <a:gd name="T11" fmla="*/ 3264 h 4524"/>
                <a:gd name="T12" fmla="*/ 1889 w 5220"/>
                <a:gd name="T13" fmla="*/ 0 h 4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20" h="4524">
                  <a:moveTo>
                    <a:pt x="1889" y="0"/>
                  </a:moveTo>
                  <a:lnTo>
                    <a:pt x="3396" y="0"/>
                  </a:lnTo>
                  <a:lnTo>
                    <a:pt x="5220" y="3307"/>
                  </a:lnTo>
                  <a:lnTo>
                    <a:pt x="4516" y="4524"/>
                  </a:lnTo>
                  <a:lnTo>
                    <a:pt x="759" y="4524"/>
                  </a:lnTo>
                  <a:lnTo>
                    <a:pt x="0" y="3264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1F71683-C032-476A-B2D1-F94346643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6090" y="5276070"/>
              <a:ext cx="2886006" cy="3533913"/>
            </a:xfrm>
            <a:custGeom>
              <a:avLst/>
              <a:gdLst>
                <a:gd name="T0" fmla="*/ 2843 w 8392"/>
                <a:gd name="T1" fmla="*/ 17 h 10274"/>
                <a:gd name="T2" fmla="*/ 2355 w 8392"/>
                <a:gd name="T3" fmla="*/ 80 h 10274"/>
                <a:gd name="T4" fmla="*/ 1883 w 8392"/>
                <a:gd name="T5" fmla="*/ 188 h 10274"/>
                <a:gd name="T6" fmla="*/ 1428 w 8392"/>
                <a:gd name="T7" fmla="*/ 337 h 10274"/>
                <a:gd name="T8" fmla="*/ 992 w 8392"/>
                <a:gd name="T9" fmla="*/ 528 h 10274"/>
                <a:gd name="T10" fmla="*/ 2621 w 8392"/>
                <a:gd name="T11" fmla="*/ 3928 h 10274"/>
                <a:gd name="T12" fmla="*/ 2842 w 8392"/>
                <a:gd name="T13" fmla="*/ 3834 h 10274"/>
                <a:gd name="T14" fmla="*/ 3109 w 8392"/>
                <a:gd name="T15" fmla="*/ 3777 h 10274"/>
                <a:gd name="T16" fmla="*/ 3394 w 8392"/>
                <a:gd name="T17" fmla="*/ 3776 h 10274"/>
                <a:gd name="T18" fmla="*/ 3635 w 8392"/>
                <a:gd name="T19" fmla="*/ 3821 h 10274"/>
                <a:gd name="T20" fmla="*/ 3841 w 8392"/>
                <a:gd name="T21" fmla="*/ 3899 h 10274"/>
                <a:gd name="T22" fmla="*/ 4010 w 8392"/>
                <a:gd name="T23" fmla="*/ 3994 h 10274"/>
                <a:gd name="T24" fmla="*/ 4196 w 8392"/>
                <a:gd name="T25" fmla="*/ 4141 h 10274"/>
                <a:gd name="T26" fmla="*/ 4368 w 8392"/>
                <a:gd name="T27" fmla="*/ 4337 h 10274"/>
                <a:gd name="T28" fmla="*/ 4466 w 8392"/>
                <a:gd name="T29" fmla="*/ 4494 h 10274"/>
                <a:gd name="T30" fmla="*/ 4551 w 8392"/>
                <a:gd name="T31" fmla="*/ 4688 h 10274"/>
                <a:gd name="T32" fmla="*/ 4608 w 8392"/>
                <a:gd name="T33" fmla="*/ 4918 h 10274"/>
                <a:gd name="T34" fmla="*/ 4625 w 8392"/>
                <a:gd name="T35" fmla="*/ 5182 h 10274"/>
                <a:gd name="T36" fmla="*/ 4594 w 8392"/>
                <a:gd name="T37" fmla="*/ 5435 h 10274"/>
                <a:gd name="T38" fmla="*/ 4526 w 8392"/>
                <a:gd name="T39" fmla="*/ 5653 h 10274"/>
                <a:gd name="T40" fmla="*/ 4435 w 8392"/>
                <a:gd name="T41" fmla="*/ 5834 h 10274"/>
                <a:gd name="T42" fmla="*/ 4318 w 8392"/>
                <a:gd name="T43" fmla="*/ 6000 h 10274"/>
                <a:gd name="T44" fmla="*/ 4123 w 8392"/>
                <a:gd name="T45" fmla="*/ 6195 h 10274"/>
                <a:gd name="T46" fmla="*/ 3958 w 8392"/>
                <a:gd name="T47" fmla="*/ 6311 h 10274"/>
                <a:gd name="T48" fmla="*/ 3777 w 8392"/>
                <a:gd name="T49" fmla="*/ 6401 h 10274"/>
                <a:gd name="T50" fmla="*/ 3559 w 8392"/>
                <a:gd name="T51" fmla="*/ 6469 h 10274"/>
                <a:gd name="T52" fmla="*/ 3306 w 8392"/>
                <a:gd name="T53" fmla="*/ 6502 h 10274"/>
                <a:gd name="T54" fmla="*/ 3042 w 8392"/>
                <a:gd name="T55" fmla="*/ 6485 h 10274"/>
                <a:gd name="T56" fmla="*/ 2813 w 8392"/>
                <a:gd name="T57" fmla="*/ 6428 h 10274"/>
                <a:gd name="T58" fmla="*/ 2619 w 8392"/>
                <a:gd name="T59" fmla="*/ 6343 h 10274"/>
                <a:gd name="T60" fmla="*/ 2462 w 8392"/>
                <a:gd name="T61" fmla="*/ 6244 h 10274"/>
                <a:gd name="T62" fmla="*/ 2266 w 8392"/>
                <a:gd name="T63" fmla="*/ 6072 h 10274"/>
                <a:gd name="T64" fmla="*/ 2121 w 8392"/>
                <a:gd name="T65" fmla="*/ 5889 h 10274"/>
                <a:gd name="T66" fmla="*/ 2026 w 8392"/>
                <a:gd name="T67" fmla="*/ 5723 h 10274"/>
                <a:gd name="T68" fmla="*/ 1949 w 8392"/>
                <a:gd name="T69" fmla="*/ 5521 h 10274"/>
                <a:gd name="T70" fmla="*/ 1903 w 8392"/>
                <a:gd name="T71" fmla="*/ 5283 h 10274"/>
                <a:gd name="T72" fmla="*/ 1892 w 8392"/>
                <a:gd name="T73" fmla="*/ 5303 h 10274"/>
                <a:gd name="T74" fmla="*/ 1788 w 8392"/>
                <a:gd name="T75" fmla="*/ 6169 h 10274"/>
                <a:gd name="T76" fmla="*/ 1544 w 8392"/>
                <a:gd name="T77" fmla="*/ 6986 h 10274"/>
                <a:gd name="T78" fmla="*/ 1176 w 8392"/>
                <a:gd name="T79" fmla="*/ 7743 h 10274"/>
                <a:gd name="T80" fmla="*/ 692 w 8392"/>
                <a:gd name="T81" fmla="*/ 8425 h 10274"/>
                <a:gd name="T82" fmla="*/ 107 w 8392"/>
                <a:gd name="T83" fmla="*/ 9018 h 10274"/>
                <a:gd name="T84" fmla="*/ 433 w 8392"/>
                <a:gd name="T85" fmla="*/ 9427 h 10274"/>
                <a:gd name="T86" fmla="*/ 997 w 8392"/>
                <a:gd name="T87" fmla="*/ 9750 h 10274"/>
                <a:gd name="T88" fmla="*/ 1602 w 8392"/>
                <a:gd name="T89" fmla="*/ 10001 h 10274"/>
                <a:gd name="T90" fmla="*/ 2243 w 8392"/>
                <a:gd name="T91" fmla="*/ 10173 h 10274"/>
                <a:gd name="T92" fmla="*/ 2915 w 8392"/>
                <a:gd name="T93" fmla="*/ 10262 h 10274"/>
                <a:gd name="T94" fmla="*/ 4042 w 8392"/>
                <a:gd name="T95" fmla="*/ 10215 h 10274"/>
                <a:gd name="T96" fmla="*/ 5485 w 8392"/>
                <a:gd name="T97" fmla="*/ 9768 h 10274"/>
                <a:gd name="T98" fmla="*/ 6711 w 8392"/>
                <a:gd name="T99" fmla="*/ 8939 h 10274"/>
                <a:gd name="T100" fmla="*/ 7649 w 8392"/>
                <a:gd name="T101" fmla="*/ 7801 h 10274"/>
                <a:gd name="T102" fmla="*/ 8231 w 8392"/>
                <a:gd name="T103" fmla="*/ 6420 h 10274"/>
                <a:gd name="T104" fmla="*/ 8386 w 8392"/>
                <a:gd name="T105" fmla="*/ 4873 h 10274"/>
                <a:gd name="T106" fmla="*/ 8081 w 8392"/>
                <a:gd name="T107" fmla="*/ 3371 h 10274"/>
                <a:gd name="T108" fmla="*/ 7373 w 8392"/>
                <a:gd name="T109" fmla="*/ 2064 h 10274"/>
                <a:gd name="T110" fmla="*/ 6331 w 8392"/>
                <a:gd name="T111" fmla="*/ 1021 h 10274"/>
                <a:gd name="T112" fmla="*/ 5025 w 8392"/>
                <a:gd name="T113" fmla="*/ 312 h 10274"/>
                <a:gd name="T114" fmla="*/ 3524 w 8392"/>
                <a:gd name="T115" fmla="*/ 7 h 10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92" h="10274">
                  <a:moveTo>
                    <a:pt x="3260" y="0"/>
                  </a:moveTo>
                  <a:lnTo>
                    <a:pt x="3176" y="1"/>
                  </a:lnTo>
                  <a:lnTo>
                    <a:pt x="3093" y="3"/>
                  </a:lnTo>
                  <a:lnTo>
                    <a:pt x="3009" y="6"/>
                  </a:lnTo>
                  <a:lnTo>
                    <a:pt x="2926" y="10"/>
                  </a:lnTo>
                  <a:lnTo>
                    <a:pt x="2843" y="17"/>
                  </a:lnTo>
                  <a:lnTo>
                    <a:pt x="2762" y="24"/>
                  </a:lnTo>
                  <a:lnTo>
                    <a:pt x="2679" y="32"/>
                  </a:lnTo>
                  <a:lnTo>
                    <a:pt x="2597" y="43"/>
                  </a:lnTo>
                  <a:lnTo>
                    <a:pt x="2517" y="53"/>
                  </a:lnTo>
                  <a:lnTo>
                    <a:pt x="2436" y="66"/>
                  </a:lnTo>
                  <a:lnTo>
                    <a:pt x="2355" y="80"/>
                  </a:lnTo>
                  <a:lnTo>
                    <a:pt x="2276" y="94"/>
                  </a:lnTo>
                  <a:lnTo>
                    <a:pt x="2196" y="111"/>
                  </a:lnTo>
                  <a:lnTo>
                    <a:pt x="2117" y="128"/>
                  </a:lnTo>
                  <a:lnTo>
                    <a:pt x="2039" y="147"/>
                  </a:lnTo>
                  <a:lnTo>
                    <a:pt x="1960" y="167"/>
                  </a:lnTo>
                  <a:lnTo>
                    <a:pt x="1883" y="188"/>
                  </a:lnTo>
                  <a:lnTo>
                    <a:pt x="1805" y="210"/>
                  </a:lnTo>
                  <a:lnTo>
                    <a:pt x="1729" y="233"/>
                  </a:lnTo>
                  <a:lnTo>
                    <a:pt x="1653" y="258"/>
                  </a:lnTo>
                  <a:lnTo>
                    <a:pt x="1577" y="283"/>
                  </a:lnTo>
                  <a:lnTo>
                    <a:pt x="1503" y="309"/>
                  </a:lnTo>
                  <a:lnTo>
                    <a:pt x="1428" y="337"/>
                  </a:lnTo>
                  <a:lnTo>
                    <a:pt x="1354" y="367"/>
                  </a:lnTo>
                  <a:lnTo>
                    <a:pt x="1281" y="396"/>
                  </a:lnTo>
                  <a:lnTo>
                    <a:pt x="1207" y="428"/>
                  </a:lnTo>
                  <a:lnTo>
                    <a:pt x="1135" y="460"/>
                  </a:lnTo>
                  <a:lnTo>
                    <a:pt x="1064" y="494"/>
                  </a:lnTo>
                  <a:lnTo>
                    <a:pt x="992" y="528"/>
                  </a:lnTo>
                  <a:lnTo>
                    <a:pt x="922" y="563"/>
                  </a:lnTo>
                  <a:lnTo>
                    <a:pt x="852" y="600"/>
                  </a:lnTo>
                  <a:lnTo>
                    <a:pt x="783" y="637"/>
                  </a:lnTo>
                  <a:lnTo>
                    <a:pt x="2599" y="3928"/>
                  </a:lnTo>
                  <a:lnTo>
                    <a:pt x="2589" y="3946"/>
                  </a:lnTo>
                  <a:lnTo>
                    <a:pt x="2621" y="3928"/>
                  </a:lnTo>
                  <a:lnTo>
                    <a:pt x="2655" y="3911"/>
                  </a:lnTo>
                  <a:lnTo>
                    <a:pt x="2689" y="3894"/>
                  </a:lnTo>
                  <a:lnTo>
                    <a:pt x="2726" y="3878"/>
                  </a:lnTo>
                  <a:lnTo>
                    <a:pt x="2764" y="3862"/>
                  </a:lnTo>
                  <a:lnTo>
                    <a:pt x="2803" y="3847"/>
                  </a:lnTo>
                  <a:lnTo>
                    <a:pt x="2842" y="3834"/>
                  </a:lnTo>
                  <a:lnTo>
                    <a:pt x="2884" y="3821"/>
                  </a:lnTo>
                  <a:lnTo>
                    <a:pt x="2926" y="3810"/>
                  </a:lnTo>
                  <a:lnTo>
                    <a:pt x="2970" y="3800"/>
                  </a:lnTo>
                  <a:lnTo>
                    <a:pt x="3015" y="3791"/>
                  </a:lnTo>
                  <a:lnTo>
                    <a:pt x="3062" y="3783"/>
                  </a:lnTo>
                  <a:lnTo>
                    <a:pt x="3109" y="3777"/>
                  </a:lnTo>
                  <a:lnTo>
                    <a:pt x="3159" y="3773"/>
                  </a:lnTo>
                  <a:lnTo>
                    <a:pt x="3209" y="3771"/>
                  </a:lnTo>
                  <a:lnTo>
                    <a:pt x="3260" y="3770"/>
                  </a:lnTo>
                  <a:lnTo>
                    <a:pt x="3306" y="3770"/>
                  </a:lnTo>
                  <a:lnTo>
                    <a:pt x="3350" y="3772"/>
                  </a:lnTo>
                  <a:lnTo>
                    <a:pt x="3394" y="3776"/>
                  </a:lnTo>
                  <a:lnTo>
                    <a:pt x="3437" y="3780"/>
                  </a:lnTo>
                  <a:lnTo>
                    <a:pt x="3479" y="3787"/>
                  </a:lnTo>
                  <a:lnTo>
                    <a:pt x="3519" y="3794"/>
                  </a:lnTo>
                  <a:lnTo>
                    <a:pt x="3559" y="3802"/>
                  </a:lnTo>
                  <a:lnTo>
                    <a:pt x="3598" y="3811"/>
                  </a:lnTo>
                  <a:lnTo>
                    <a:pt x="3635" y="3821"/>
                  </a:lnTo>
                  <a:lnTo>
                    <a:pt x="3672" y="3833"/>
                  </a:lnTo>
                  <a:lnTo>
                    <a:pt x="3708" y="3844"/>
                  </a:lnTo>
                  <a:lnTo>
                    <a:pt x="3743" y="3857"/>
                  </a:lnTo>
                  <a:lnTo>
                    <a:pt x="3777" y="3871"/>
                  </a:lnTo>
                  <a:lnTo>
                    <a:pt x="3809" y="3884"/>
                  </a:lnTo>
                  <a:lnTo>
                    <a:pt x="3841" y="3899"/>
                  </a:lnTo>
                  <a:lnTo>
                    <a:pt x="3872" y="3913"/>
                  </a:lnTo>
                  <a:lnTo>
                    <a:pt x="3901" y="3929"/>
                  </a:lnTo>
                  <a:lnTo>
                    <a:pt x="3930" y="3945"/>
                  </a:lnTo>
                  <a:lnTo>
                    <a:pt x="3958" y="3961"/>
                  </a:lnTo>
                  <a:lnTo>
                    <a:pt x="3984" y="3977"/>
                  </a:lnTo>
                  <a:lnTo>
                    <a:pt x="4010" y="3994"/>
                  </a:lnTo>
                  <a:lnTo>
                    <a:pt x="4034" y="4011"/>
                  </a:lnTo>
                  <a:lnTo>
                    <a:pt x="4058" y="4028"/>
                  </a:lnTo>
                  <a:lnTo>
                    <a:pt x="4082" y="4045"/>
                  </a:lnTo>
                  <a:lnTo>
                    <a:pt x="4123" y="4077"/>
                  </a:lnTo>
                  <a:lnTo>
                    <a:pt x="4161" y="4110"/>
                  </a:lnTo>
                  <a:lnTo>
                    <a:pt x="4196" y="4141"/>
                  </a:lnTo>
                  <a:lnTo>
                    <a:pt x="4226" y="4169"/>
                  </a:lnTo>
                  <a:lnTo>
                    <a:pt x="4255" y="4200"/>
                  </a:lnTo>
                  <a:lnTo>
                    <a:pt x="4286" y="4234"/>
                  </a:lnTo>
                  <a:lnTo>
                    <a:pt x="4318" y="4272"/>
                  </a:lnTo>
                  <a:lnTo>
                    <a:pt x="4352" y="4314"/>
                  </a:lnTo>
                  <a:lnTo>
                    <a:pt x="4368" y="4337"/>
                  </a:lnTo>
                  <a:lnTo>
                    <a:pt x="4384" y="4361"/>
                  </a:lnTo>
                  <a:lnTo>
                    <a:pt x="4401" y="4385"/>
                  </a:lnTo>
                  <a:lnTo>
                    <a:pt x="4418" y="4411"/>
                  </a:lnTo>
                  <a:lnTo>
                    <a:pt x="4435" y="4438"/>
                  </a:lnTo>
                  <a:lnTo>
                    <a:pt x="4450" y="4466"/>
                  </a:lnTo>
                  <a:lnTo>
                    <a:pt x="4466" y="4494"/>
                  </a:lnTo>
                  <a:lnTo>
                    <a:pt x="4482" y="4525"/>
                  </a:lnTo>
                  <a:lnTo>
                    <a:pt x="4496" y="4555"/>
                  </a:lnTo>
                  <a:lnTo>
                    <a:pt x="4511" y="4587"/>
                  </a:lnTo>
                  <a:lnTo>
                    <a:pt x="4526" y="4619"/>
                  </a:lnTo>
                  <a:lnTo>
                    <a:pt x="4538" y="4654"/>
                  </a:lnTo>
                  <a:lnTo>
                    <a:pt x="4551" y="4688"/>
                  </a:lnTo>
                  <a:lnTo>
                    <a:pt x="4563" y="4724"/>
                  </a:lnTo>
                  <a:lnTo>
                    <a:pt x="4574" y="4761"/>
                  </a:lnTo>
                  <a:lnTo>
                    <a:pt x="4584" y="4798"/>
                  </a:lnTo>
                  <a:lnTo>
                    <a:pt x="4594" y="4837"/>
                  </a:lnTo>
                  <a:lnTo>
                    <a:pt x="4601" y="4877"/>
                  </a:lnTo>
                  <a:lnTo>
                    <a:pt x="4608" y="4918"/>
                  </a:lnTo>
                  <a:lnTo>
                    <a:pt x="4615" y="4959"/>
                  </a:lnTo>
                  <a:lnTo>
                    <a:pt x="4619" y="5002"/>
                  </a:lnTo>
                  <a:lnTo>
                    <a:pt x="4623" y="5046"/>
                  </a:lnTo>
                  <a:lnTo>
                    <a:pt x="4625" y="5090"/>
                  </a:lnTo>
                  <a:lnTo>
                    <a:pt x="4625" y="5136"/>
                  </a:lnTo>
                  <a:lnTo>
                    <a:pt x="4625" y="5182"/>
                  </a:lnTo>
                  <a:lnTo>
                    <a:pt x="4623" y="5226"/>
                  </a:lnTo>
                  <a:lnTo>
                    <a:pt x="4619" y="5270"/>
                  </a:lnTo>
                  <a:lnTo>
                    <a:pt x="4615" y="5313"/>
                  </a:lnTo>
                  <a:lnTo>
                    <a:pt x="4608" y="5354"/>
                  </a:lnTo>
                  <a:lnTo>
                    <a:pt x="4601" y="5395"/>
                  </a:lnTo>
                  <a:lnTo>
                    <a:pt x="4594" y="5435"/>
                  </a:lnTo>
                  <a:lnTo>
                    <a:pt x="4584" y="5473"/>
                  </a:lnTo>
                  <a:lnTo>
                    <a:pt x="4574" y="5511"/>
                  </a:lnTo>
                  <a:lnTo>
                    <a:pt x="4563" y="5548"/>
                  </a:lnTo>
                  <a:lnTo>
                    <a:pt x="4551" y="5584"/>
                  </a:lnTo>
                  <a:lnTo>
                    <a:pt x="4538" y="5618"/>
                  </a:lnTo>
                  <a:lnTo>
                    <a:pt x="4526" y="5653"/>
                  </a:lnTo>
                  <a:lnTo>
                    <a:pt x="4511" y="5685"/>
                  </a:lnTo>
                  <a:lnTo>
                    <a:pt x="4496" y="5717"/>
                  </a:lnTo>
                  <a:lnTo>
                    <a:pt x="4482" y="5747"/>
                  </a:lnTo>
                  <a:lnTo>
                    <a:pt x="4466" y="5778"/>
                  </a:lnTo>
                  <a:lnTo>
                    <a:pt x="4450" y="5806"/>
                  </a:lnTo>
                  <a:lnTo>
                    <a:pt x="4435" y="5834"/>
                  </a:lnTo>
                  <a:lnTo>
                    <a:pt x="4418" y="5860"/>
                  </a:lnTo>
                  <a:lnTo>
                    <a:pt x="4401" y="5887"/>
                  </a:lnTo>
                  <a:lnTo>
                    <a:pt x="4384" y="5911"/>
                  </a:lnTo>
                  <a:lnTo>
                    <a:pt x="4368" y="5935"/>
                  </a:lnTo>
                  <a:lnTo>
                    <a:pt x="4352" y="5957"/>
                  </a:lnTo>
                  <a:lnTo>
                    <a:pt x="4318" y="6000"/>
                  </a:lnTo>
                  <a:lnTo>
                    <a:pt x="4286" y="6038"/>
                  </a:lnTo>
                  <a:lnTo>
                    <a:pt x="4255" y="6072"/>
                  </a:lnTo>
                  <a:lnTo>
                    <a:pt x="4226" y="6101"/>
                  </a:lnTo>
                  <a:lnTo>
                    <a:pt x="4196" y="6131"/>
                  </a:lnTo>
                  <a:lnTo>
                    <a:pt x="4161" y="6162"/>
                  </a:lnTo>
                  <a:lnTo>
                    <a:pt x="4123" y="6195"/>
                  </a:lnTo>
                  <a:lnTo>
                    <a:pt x="4082" y="6227"/>
                  </a:lnTo>
                  <a:lnTo>
                    <a:pt x="4058" y="6244"/>
                  </a:lnTo>
                  <a:lnTo>
                    <a:pt x="4034" y="6261"/>
                  </a:lnTo>
                  <a:lnTo>
                    <a:pt x="4010" y="6278"/>
                  </a:lnTo>
                  <a:lnTo>
                    <a:pt x="3984" y="6294"/>
                  </a:lnTo>
                  <a:lnTo>
                    <a:pt x="3958" y="6311"/>
                  </a:lnTo>
                  <a:lnTo>
                    <a:pt x="3930" y="6327"/>
                  </a:lnTo>
                  <a:lnTo>
                    <a:pt x="3901" y="6343"/>
                  </a:lnTo>
                  <a:lnTo>
                    <a:pt x="3872" y="6358"/>
                  </a:lnTo>
                  <a:lnTo>
                    <a:pt x="3841" y="6373"/>
                  </a:lnTo>
                  <a:lnTo>
                    <a:pt x="3809" y="6388"/>
                  </a:lnTo>
                  <a:lnTo>
                    <a:pt x="3777" y="6401"/>
                  </a:lnTo>
                  <a:lnTo>
                    <a:pt x="3743" y="6415"/>
                  </a:lnTo>
                  <a:lnTo>
                    <a:pt x="3708" y="6428"/>
                  </a:lnTo>
                  <a:lnTo>
                    <a:pt x="3672" y="6439"/>
                  </a:lnTo>
                  <a:lnTo>
                    <a:pt x="3635" y="6451"/>
                  </a:lnTo>
                  <a:lnTo>
                    <a:pt x="3598" y="6461"/>
                  </a:lnTo>
                  <a:lnTo>
                    <a:pt x="3559" y="6469"/>
                  </a:lnTo>
                  <a:lnTo>
                    <a:pt x="3519" y="6478"/>
                  </a:lnTo>
                  <a:lnTo>
                    <a:pt x="3479" y="6485"/>
                  </a:lnTo>
                  <a:lnTo>
                    <a:pt x="3437" y="6491"/>
                  </a:lnTo>
                  <a:lnTo>
                    <a:pt x="3394" y="6496"/>
                  </a:lnTo>
                  <a:lnTo>
                    <a:pt x="3350" y="6499"/>
                  </a:lnTo>
                  <a:lnTo>
                    <a:pt x="3306" y="6502"/>
                  </a:lnTo>
                  <a:lnTo>
                    <a:pt x="3260" y="6502"/>
                  </a:lnTo>
                  <a:lnTo>
                    <a:pt x="3215" y="6502"/>
                  </a:lnTo>
                  <a:lnTo>
                    <a:pt x="3170" y="6499"/>
                  </a:lnTo>
                  <a:lnTo>
                    <a:pt x="3126" y="6496"/>
                  </a:lnTo>
                  <a:lnTo>
                    <a:pt x="3084" y="6491"/>
                  </a:lnTo>
                  <a:lnTo>
                    <a:pt x="3042" y="6485"/>
                  </a:lnTo>
                  <a:lnTo>
                    <a:pt x="3002" y="6478"/>
                  </a:lnTo>
                  <a:lnTo>
                    <a:pt x="2962" y="6469"/>
                  </a:lnTo>
                  <a:lnTo>
                    <a:pt x="2923" y="6461"/>
                  </a:lnTo>
                  <a:lnTo>
                    <a:pt x="2885" y="6451"/>
                  </a:lnTo>
                  <a:lnTo>
                    <a:pt x="2849" y="6439"/>
                  </a:lnTo>
                  <a:lnTo>
                    <a:pt x="2813" y="6428"/>
                  </a:lnTo>
                  <a:lnTo>
                    <a:pt x="2778" y="6415"/>
                  </a:lnTo>
                  <a:lnTo>
                    <a:pt x="2745" y="6401"/>
                  </a:lnTo>
                  <a:lnTo>
                    <a:pt x="2711" y="6388"/>
                  </a:lnTo>
                  <a:lnTo>
                    <a:pt x="2680" y="6373"/>
                  </a:lnTo>
                  <a:lnTo>
                    <a:pt x="2650" y="6358"/>
                  </a:lnTo>
                  <a:lnTo>
                    <a:pt x="2619" y="6343"/>
                  </a:lnTo>
                  <a:lnTo>
                    <a:pt x="2591" y="6327"/>
                  </a:lnTo>
                  <a:lnTo>
                    <a:pt x="2563" y="6311"/>
                  </a:lnTo>
                  <a:lnTo>
                    <a:pt x="2536" y="6294"/>
                  </a:lnTo>
                  <a:lnTo>
                    <a:pt x="2510" y="6278"/>
                  </a:lnTo>
                  <a:lnTo>
                    <a:pt x="2486" y="6261"/>
                  </a:lnTo>
                  <a:lnTo>
                    <a:pt x="2462" y="6244"/>
                  </a:lnTo>
                  <a:lnTo>
                    <a:pt x="2440" y="6227"/>
                  </a:lnTo>
                  <a:lnTo>
                    <a:pt x="2397" y="6195"/>
                  </a:lnTo>
                  <a:lnTo>
                    <a:pt x="2359" y="6162"/>
                  </a:lnTo>
                  <a:lnTo>
                    <a:pt x="2325" y="6131"/>
                  </a:lnTo>
                  <a:lnTo>
                    <a:pt x="2296" y="6101"/>
                  </a:lnTo>
                  <a:lnTo>
                    <a:pt x="2266" y="6072"/>
                  </a:lnTo>
                  <a:lnTo>
                    <a:pt x="2236" y="6039"/>
                  </a:lnTo>
                  <a:lnTo>
                    <a:pt x="2203" y="6001"/>
                  </a:lnTo>
                  <a:lnTo>
                    <a:pt x="2171" y="5959"/>
                  </a:lnTo>
                  <a:lnTo>
                    <a:pt x="2154" y="5937"/>
                  </a:lnTo>
                  <a:lnTo>
                    <a:pt x="2137" y="5914"/>
                  </a:lnTo>
                  <a:lnTo>
                    <a:pt x="2121" y="5889"/>
                  </a:lnTo>
                  <a:lnTo>
                    <a:pt x="2104" y="5863"/>
                  </a:lnTo>
                  <a:lnTo>
                    <a:pt x="2088" y="5837"/>
                  </a:lnTo>
                  <a:lnTo>
                    <a:pt x="2072" y="5810"/>
                  </a:lnTo>
                  <a:lnTo>
                    <a:pt x="2056" y="5782"/>
                  </a:lnTo>
                  <a:lnTo>
                    <a:pt x="2041" y="5753"/>
                  </a:lnTo>
                  <a:lnTo>
                    <a:pt x="2026" y="5723"/>
                  </a:lnTo>
                  <a:lnTo>
                    <a:pt x="2012" y="5692"/>
                  </a:lnTo>
                  <a:lnTo>
                    <a:pt x="1997" y="5659"/>
                  </a:lnTo>
                  <a:lnTo>
                    <a:pt x="1984" y="5625"/>
                  </a:lnTo>
                  <a:lnTo>
                    <a:pt x="1972" y="5592"/>
                  </a:lnTo>
                  <a:lnTo>
                    <a:pt x="1959" y="5556"/>
                  </a:lnTo>
                  <a:lnTo>
                    <a:pt x="1949" y="5521"/>
                  </a:lnTo>
                  <a:lnTo>
                    <a:pt x="1938" y="5483"/>
                  </a:lnTo>
                  <a:lnTo>
                    <a:pt x="1929" y="5445"/>
                  </a:lnTo>
                  <a:lnTo>
                    <a:pt x="1921" y="5405"/>
                  </a:lnTo>
                  <a:lnTo>
                    <a:pt x="1913" y="5365"/>
                  </a:lnTo>
                  <a:lnTo>
                    <a:pt x="1907" y="5325"/>
                  </a:lnTo>
                  <a:lnTo>
                    <a:pt x="1903" y="5283"/>
                  </a:lnTo>
                  <a:lnTo>
                    <a:pt x="1899" y="5239"/>
                  </a:lnTo>
                  <a:lnTo>
                    <a:pt x="1896" y="5195"/>
                  </a:lnTo>
                  <a:lnTo>
                    <a:pt x="1895" y="5150"/>
                  </a:lnTo>
                  <a:lnTo>
                    <a:pt x="1895" y="5155"/>
                  </a:lnTo>
                  <a:lnTo>
                    <a:pt x="1894" y="5155"/>
                  </a:lnTo>
                  <a:lnTo>
                    <a:pt x="1892" y="5303"/>
                  </a:lnTo>
                  <a:lnTo>
                    <a:pt x="1885" y="5449"/>
                  </a:lnTo>
                  <a:lnTo>
                    <a:pt x="1873" y="5596"/>
                  </a:lnTo>
                  <a:lnTo>
                    <a:pt x="1858" y="5741"/>
                  </a:lnTo>
                  <a:lnTo>
                    <a:pt x="1839" y="5884"/>
                  </a:lnTo>
                  <a:lnTo>
                    <a:pt x="1815" y="6027"/>
                  </a:lnTo>
                  <a:lnTo>
                    <a:pt x="1788" y="6169"/>
                  </a:lnTo>
                  <a:lnTo>
                    <a:pt x="1757" y="6308"/>
                  </a:lnTo>
                  <a:lnTo>
                    <a:pt x="1722" y="6447"/>
                  </a:lnTo>
                  <a:lnTo>
                    <a:pt x="1683" y="6585"/>
                  </a:lnTo>
                  <a:lnTo>
                    <a:pt x="1641" y="6720"/>
                  </a:lnTo>
                  <a:lnTo>
                    <a:pt x="1595" y="6854"/>
                  </a:lnTo>
                  <a:lnTo>
                    <a:pt x="1544" y="6986"/>
                  </a:lnTo>
                  <a:lnTo>
                    <a:pt x="1492" y="7117"/>
                  </a:lnTo>
                  <a:lnTo>
                    <a:pt x="1436" y="7246"/>
                  </a:lnTo>
                  <a:lnTo>
                    <a:pt x="1375" y="7373"/>
                  </a:lnTo>
                  <a:lnTo>
                    <a:pt x="1312" y="7499"/>
                  </a:lnTo>
                  <a:lnTo>
                    <a:pt x="1245" y="7622"/>
                  </a:lnTo>
                  <a:lnTo>
                    <a:pt x="1176" y="7743"/>
                  </a:lnTo>
                  <a:lnTo>
                    <a:pt x="1102" y="7863"/>
                  </a:lnTo>
                  <a:lnTo>
                    <a:pt x="1026" y="7979"/>
                  </a:lnTo>
                  <a:lnTo>
                    <a:pt x="947" y="8094"/>
                  </a:lnTo>
                  <a:lnTo>
                    <a:pt x="865" y="8207"/>
                  </a:lnTo>
                  <a:lnTo>
                    <a:pt x="780" y="8317"/>
                  </a:lnTo>
                  <a:lnTo>
                    <a:pt x="692" y="8425"/>
                  </a:lnTo>
                  <a:lnTo>
                    <a:pt x="601" y="8531"/>
                  </a:lnTo>
                  <a:lnTo>
                    <a:pt x="507" y="8633"/>
                  </a:lnTo>
                  <a:lnTo>
                    <a:pt x="411" y="8733"/>
                  </a:lnTo>
                  <a:lnTo>
                    <a:pt x="313" y="8830"/>
                  </a:lnTo>
                  <a:lnTo>
                    <a:pt x="211" y="8926"/>
                  </a:lnTo>
                  <a:lnTo>
                    <a:pt x="107" y="9018"/>
                  </a:lnTo>
                  <a:lnTo>
                    <a:pt x="0" y="9107"/>
                  </a:lnTo>
                  <a:lnTo>
                    <a:pt x="84" y="9174"/>
                  </a:lnTo>
                  <a:lnTo>
                    <a:pt x="169" y="9240"/>
                  </a:lnTo>
                  <a:lnTo>
                    <a:pt x="256" y="9304"/>
                  </a:lnTo>
                  <a:lnTo>
                    <a:pt x="344" y="9367"/>
                  </a:lnTo>
                  <a:lnTo>
                    <a:pt x="433" y="9427"/>
                  </a:lnTo>
                  <a:lnTo>
                    <a:pt x="524" y="9486"/>
                  </a:lnTo>
                  <a:lnTo>
                    <a:pt x="616" y="9542"/>
                  </a:lnTo>
                  <a:lnTo>
                    <a:pt x="710" y="9598"/>
                  </a:lnTo>
                  <a:lnTo>
                    <a:pt x="804" y="9650"/>
                  </a:lnTo>
                  <a:lnTo>
                    <a:pt x="900" y="9702"/>
                  </a:lnTo>
                  <a:lnTo>
                    <a:pt x="997" y="9750"/>
                  </a:lnTo>
                  <a:lnTo>
                    <a:pt x="1095" y="9797"/>
                  </a:lnTo>
                  <a:lnTo>
                    <a:pt x="1195" y="9842"/>
                  </a:lnTo>
                  <a:lnTo>
                    <a:pt x="1294" y="9885"/>
                  </a:lnTo>
                  <a:lnTo>
                    <a:pt x="1396" y="9926"/>
                  </a:lnTo>
                  <a:lnTo>
                    <a:pt x="1498" y="9965"/>
                  </a:lnTo>
                  <a:lnTo>
                    <a:pt x="1602" y="10001"/>
                  </a:lnTo>
                  <a:lnTo>
                    <a:pt x="1707" y="10035"/>
                  </a:lnTo>
                  <a:lnTo>
                    <a:pt x="1812" y="10067"/>
                  </a:lnTo>
                  <a:lnTo>
                    <a:pt x="1918" y="10098"/>
                  </a:lnTo>
                  <a:lnTo>
                    <a:pt x="2026" y="10125"/>
                  </a:lnTo>
                  <a:lnTo>
                    <a:pt x="2134" y="10150"/>
                  </a:lnTo>
                  <a:lnTo>
                    <a:pt x="2243" y="10173"/>
                  </a:lnTo>
                  <a:lnTo>
                    <a:pt x="2353" y="10194"/>
                  </a:lnTo>
                  <a:lnTo>
                    <a:pt x="2464" y="10213"/>
                  </a:lnTo>
                  <a:lnTo>
                    <a:pt x="2576" y="10229"/>
                  </a:lnTo>
                  <a:lnTo>
                    <a:pt x="2688" y="10243"/>
                  </a:lnTo>
                  <a:lnTo>
                    <a:pt x="2801" y="10254"/>
                  </a:lnTo>
                  <a:lnTo>
                    <a:pt x="2915" y="10262"/>
                  </a:lnTo>
                  <a:lnTo>
                    <a:pt x="3030" y="10269"/>
                  </a:lnTo>
                  <a:lnTo>
                    <a:pt x="3145" y="10273"/>
                  </a:lnTo>
                  <a:lnTo>
                    <a:pt x="3260" y="10274"/>
                  </a:lnTo>
                  <a:lnTo>
                    <a:pt x="3524" y="10268"/>
                  </a:lnTo>
                  <a:lnTo>
                    <a:pt x="3785" y="10248"/>
                  </a:lnTo>
                  <a:lnTo>
                    <a:pt x="4042" y="10215"/>
                  </a:lnTo>
                  <a:lnTo>
                    <a:pt x="4294" y="10169"/>
                  </a:lnTo>
                  <a:lnTo>
                    <a:pt x="4542" y="10113"/>
                  </a:lnTo>
                  <a:lnTo>
                    <a:pt x="4787" y="10043"/>
                  </a:lnTo>
                  <a:lnTo>
                    <a:pt x="5025" y="9963"/>
                  </a:lnTo>
                  <a:lnTo>
                    <a:pt x="5258" y="9870"/>
                  </a:lnTo>
                  <a:lnTo>
                    <a:pt x="5485" y="9768"/>
                  </a:lnTo>
                  <a:lnTo>
                    <a:pt x="5706" y="9653"/>
                  </a:lnTo>
                  <a:lnTo>
                    <a:pt x="5921" y="9530"/>
                  </a:lnTo>
                  <a:lnTo>
                    <a:pt x="6129" y="9397"/>
                  </a:lnTo>
                  <a:lnTo>
                    <a:pt x="6331" y="9253"/>
                  </a:lnTo>
                  <a:lnTo>
                    <a:pt x="6524" y="9101"/>
                  </a:lnTo>
                  <a:lnTo>
                    <a:pt x="6711" y="8939"/>
                  </a:lnTo>
                  <a:lnTo>
                    <a:pt x="6889" y="8770"/>
                  </a:lnTo>
                  <a:lnTo>
                    <a:pt x="7059" y="8590"/>
                  </a:lnTo>
                  <a:lnTo>
                    <a:pt x="7220" y="8405"/>
                  </a:lnTo>
                  <a:lnTo>
                    <a:pt x="7373" y="8211"/>
                  </a:lnTo>
                  <a:lnTo>
                    <a:pt x="7515" y="8008"/>
                  </a:lnTo>
                  <a:lnTo>
                    <a:pt x="7649" y="7801"/>
                  </a:lnTo>
                  <a:lnTo>
                    <a:pt x="7773" y="7585"/>
                  </a:lnTo>
                  <a:lnTo>
                    <a:pt x="7886" y="7364"/>
                  </a:lnTo>
                  <a:lnTo>
                    <a:pt x="7989" y="7136"/>
                  </a:lnTo>
                  <a:lnTo>
                    <a:pt x="8081" y="6903"/>
                  </a:lnTo>
                  <a:lnTo>
                    <a:pt x="8162" y="6664"/>
                  </a:lnTo>
                  <a:lnTo>
                    <a:pt x="8231" y="6420"/>
                  </a:lnTo>
                  <a:lnTo>
                    <a:pt x="8287" y="6172"/>
                  </a:lnTo>
                  <a:lnTo>
                    <a:pt x="8333" y="5919"/>
                  </a:lnTo>
                  <a:lnTo>
                    <a:pt x="8366" y="5662"/>
                  </a:lnTo>
                  <a:lnTo>
                    <a:pt x="8386" y="5401"/>
                  </a:lnTo>
                  <a:lnTo>
                    <a:pt x="8392" y="5137"/>
                  </a:lnTo>
                  <a:lnTo>
                    <a:pt x="8386" y="4873"/>
                  </a:lnTo>
                  <a:lnTo>
                    <a:pt x="8366" y="4612"/>
                  </a:lnTo>
                  <a:lnTo>
                    <a:pt x="8333" y="4355"/>
                  </a:lnTo>
                  <a:lnTo>
                    <a:pt x="8287" y="4102"/>
                  </a:lnTo>
                  <a:lnTo>
                    <a:pt x="8231" y="3854"/>
                  </a:lnTo>
                  <a:lnTo>
                    <a:pt x="8162" y="3609"/>
                  </a:lnTo>
                  <a:lnTo>
                    <a:pt x="8081" y="3371"/>
                  </a:lnTo>
                  <a:lnTo>
                    <a:pt x="7989" y="3138"/>
                  </a:lnTo>
                  <a:lnTo>
                    <a:pt x="7886" y="2910"/>
                  </a:lnTo>
                  <a:lnTo>
                    <a:pt x="7773" y="2689"/>
                  </a:lnTo>
                  <a:lnTo>
                    <a:pt x="7649" y="2474"/>
                  </a:lnTo>
                  <a:lnTo>
                    <a:pt x="7515" y="2265"/>
                  </a:lnTo>
                  <a:lnTo>
                    <a:pt x="7373" y="2064"/>
                  </a:lnTo>
                  <a:lnTo>
                    <a:pt x="7220" y="1870"/>
                  </a:lnTo>
                  <a:lnTo>
                    <a:pt x="7059" y="1684"/>
                  </a:lnTo>
                  <a:lnTo>
                    <a:pt x="6889" y="1505"/>
                  </a:lnTo>
                  <a:lnTo>
                    <a:pt x="6711" y="1334"/>
                  </a:lnTo>
                  <a:lnTo>
                    <a:pt x="6524" y="1173"/>
                  </a:lnTo>
                  <a:lnTo>
                    <a:pt x="6331" y="1021"/>
                  </a:lnTo>
                  <a:lnTo>
                    <a:pt x="6129" y="877"/>
                  </a:lnTo>
                  <a:lnTo>
                    <a:pt x="5921" y="744"/>
                  </a:lnTo>
                  <a:lnTo>
                    <a:pt x="5706" y="621"/>
                  </a:lnTo>
                  <a:lnTo>
                    <a:pt x="5485" y="506"/>
                  </a:lnTo>
                  <a:lnTo>
                    <a:pt x="5258" y="404"/>
                  </a:lnTo>
                  <a:lnTo>
                    <a:pt x="5025" y="312"/>
                  </a:lnTo>
                  <a:lnTo>
                    <a:pt x="4787" y="231"/>
                  </a:lnTo>
                  <a:lnTo>
                    <a:pt x="4542" y="161"/>
                  </a:lnTo>
                  <a:lnTo>
                    <a:pt x="4294" y="105"/>
                  </a:lnTo>
                  <a:lnTo>
                    <a:pt x="4042" y="60"/>
                  </a:lnTo>
                  <a:lnTo>
                    <a:pt x="3785" y="26"/>
                  </a:lnTo>
                  <a:lnTo>
                    <a:pt x="3524" y="7"/>
                  </a:lnTo>
                  <a:lnTo>
                    <a:pt x="3260" y="0"/>
                  </a:lnTo>
                  <a:close/>
                </a:path>
              </a:pathLst>
            </a:custGeom>
            <a:gradFill>
              <a:gsLst>
                <a:gs pos="0">
                  <a:srgbClr val="8C69AD"/>
                </a:gs>
                <a:gs pos="100000">
                  <a:srgbClr val="8C69AD">
                    <a:lumMod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381000" dist="50800" dir="5400000" sx="101000" sy="101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FFB14A5-7049-4868-8FD8-FC3E430EA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339" y="5383366"/>
              <a:ext cx="3529786" cy="3421114"/>
            </a:xfrm>
            <a:custGeom>
              <a:avLst/>
              <a:gdLst>
                <a:gd name="T0" fmla="*/ 6484 w 10262"/>
                <a:gd name="T1" fmla="*/ 4999 h 9948"/>
                <a:gd name="T2" fmla="*/ 6443 w 10262"/>
                <a:gd name="T3" fmla="*/ 5195 h 9948"/>
                <a:gd name="T4" fmla="*/ 6380 w 10262"/>
                <a:gd name="T5" fmla="*/ 5366 h 9948"/>
                <a:gd name="T6" fmla="*/ 6304 w 10262"/>
                <a:gd name="T7" fmla="*/ 5511 h 9948"/>
                <a:gd name="T8" fmla="*/ 6221 w 10262"/>
                <a:gd name="T9" fmla="*/ 5633 h 9948"/>
                <a:gd name="T10" fmla="*/ 6067 w 10262"/>
                <a:gd name="T11" fmla="*/ 5806 h 9948"/>
                <a:gd name="T12" fmla="*/ 5906 w 10262"/>
                <a:gd name="T13" fmla="*/ 5935 h 9948"/>
                <a:gd name="T14" fmla="*/ 5773 w 10262"/>
                <a:gd name="T15" fmla="*/ 6017 h 9948"/>
                <a:gd name="T16" fmla="*/ 5614 w 10262"/>
                <a:gd name="T17" fmla="*/ 6089 h 9948"/>
                <a:gd name="T18" fmla="*/ 5430 w 10262"/>
                <a:gd name="T19" fmla="*/ 6144 h 9948"/>
                <a:gd name="T20" fmla="*/ 5222 w 10262"/>
                <a:gd name="T21" fmla="*/ 6173 h 9948"/>
                <a:gd name="T22" fmla="*/ 4998 w 10262"/>
                <a:gd name="T23" fmla="*/ 6169 h 9948"/>
                <a:gd name="T24" fmla="*/ 4794 w 10262"/>
                <a:gd name="T25" fmla="*/ 6134 h 9948"/>
                <a:gd name="T26" fmla="*/ 4615 w 10262"/>
                <a:gd name="T27" fmla="*/ 6074 h 9948"/>
                <a:gd name="T28" fmla="*/ 4462 w 10262"/>
                <a:gd name="T29" fmla="*/ 6000 h 9948"/>
                <a:gd name="T30" fmla="*/ 4334 w 10262"/>
                <a:gd name="T31" fmla="*/ 5917 h 9948"/>
                <a:gd name="T32" fmla="*/ 4166 w 10262"/>
                <a:gd name="T33" fmla="*/ 5775 h 9948"/>
                <a:gd name="T34" fmla="*/ 4024 w 10262"/>
                <a:gd name="T35" fmla="*/ 5607 h 9948"/>
                <a:gd name="T36" fmla="*/ 3942 w 10262"/>
                <a:gd name="T37" fmla="*/ 5479 h 9948"/>
                <a:gd name="T38" fmla="*/ 3866 w 10262"/>
                <a:gd name="T39" fmla="*/ 5325 h 9948"/>
                <a:gd name="T40" fmla="*/ 3808 w 10262"/>
                <a:gd name="T41" fmla="*/ 5146 h 9948"/>
                <a:gd name="T42" fmla="*/ 3773 w 10262"/>
                <a:gd name="T43" fmla="*/ 4942 h 9948"/>
                <a:gd name="T44" fmla="*/ 3769 w 10262"/>
                <a:gd name="T45" fmla="*/ 4718 h 9948"/>
                <a:gd name="T46" fmla="*/ 3798 w 10262"/>
                <a:gd name="T47" fmla="*/ 4509 h 9948"/>
                <a:gd name="T48" fmla="*/ 3854 w 10262"/>
                <a:gd name="T49" fmla="*/ 4326 h 9948"/>
                <a:gd name="T50" fmla="*/ 3926 w 10262"/>
                <a:gd name="T51" fmla="*/ 4166 h 9948"/>
                <a:gd name="T52" fmla="*/ 4008 w 10262"/>
                <a:gd name="T53" fmla="*/ 4033 h 9948"/>
                <a:gd name="T54" fmla="*/ 4137 w 10262"/>
                <a:gd name="T55" fmla="*/ 3872 h 9948"/>
                <a:gd name="T56" fmla="*/ 4310 w 10262"/>
                <a:gd name="T57" fmla="*/ 3717 h 9948"/>
                <a:gd name="T58" fmla="*/ 4434 w 10262"/>
                <a:gd name="T59" fmla="*/ 3633 h 9948"/>
                <a:gd name="T60" fmla="*/ 4583 w 10262"/>
                <a:gd name="T61" fmla="*/ 3556 h 9948"/>
                <a:gd name="T62" fmla="*/ 4757 w 10262"/>
                <a:gd name="T63" fmla="*/ 3493 h 9948"/>
                <a:gd name="T64" fmla="*/ 4955 w 10262"/>
                <a:gd name="T65" fmla="*/ 3452 h 9948"/>
                <a:gd name="T66" fmla="*/ 5179 w 10262"/>
                <a:gd name="T67" fmla="*/ 3443 h 9948"/>
                <a:gd name="T68" fmla="*/ 5398 w 10262"/>
                <a:gd name="T69" fmla="*/ 3467 h 9948"/>
                <a:gd name="T70" fmla="*/ 5592 w 10262"/>
                <a:gd name="T71" fmla="*/ 3521 h 9948"/>
                <a:gd name="T72" fmla="*/ 5757 w 10262"/>
                <a:gd name="T73" fmla="*/ 3594 h 9948"/>
                <a:gd name="T74" fmla="*/ 5401 w 10262"/>
                <a:gd name="T75" fmla="*/ 3348 h 9948"/>
                <a:gd name="T76" fmla="*/ 4869 w 10262"/>
                <a:gd name="T77" fmla="*/ 2908 h 9948"/>
                <a:gd name="T78" fmla="*/ 4401 w 10262"/>
                <a:gd name="T79" fmla="*/ 2403 h 9948"/>
                <a:gd name="T80" fmla="*/ 4002 w 10262"/>
                <a:gd name="T81" fmla="*/ 1838 h 9948"/>
                <a:gd name="T82" fmla="*/ 3683 w 10262"/>
                <a:gd name="T83" fmla="*/ 1222 h 9948"/>
                <a:gd name="T84" fmla="*/ 3447 w 10262"/>
                <a:gd name="T85" fmla="*/ 558 h 9948"/>
                <a:gd name="T86" fmla="*/ 3144 w 10262"/>
                <a:gd name="T87" fmla="*/ 73 h 9948"/>
                <a:gd name="T88" fmla="*/ 2296 w 10262"/>
                <a:gd name="T89" fmla="*/ 528 h 9948"/>
                <a:gd name="T90" fmla="*/ 1553 w 10262"/>
                <a:gd name="T91" fmla="*/ 1127 h 9948"/>
                <a:gd name="T92" fmla="*/ 933 w 10262"/>
                <a:gd name="T93" fmla="*/ 1854 h 9948"/>
                <a:gd name="T94" fmla="*/ 457 w 10262"/>
                <a:gd name="T95" fmla="*/ 2687 h 9948"/>
                <a:gd name="T96" fmla="*/ 140 w 10262"/>
                <a:gd name="T97" fmla="*/ 3610 h 9948"/>
                <a:gd name="T98" fmla="*/ 4 w 10262"/>
                <a:gd name="T99" fmla="*/ 4603 h 9948"/>
                <a:gd name="T100" fmla="*/ 105 w 10262"/>
                <a:gd name="T101" fmla="*/ 5843 h 9948"/>
                <a:gd name="T102" fmla="*/ 506 w 10262"/>
                <a:gd name="T103" fmla="*/ 7036 h 9948"/>
                <a:gd name="T104" fmla="*/ 1172 w 10262"/>
                <a:gd name="T105" fmla="*/ 8077 h 9948"/>
                <a:gd name="T106" fmla="*/ 2061 w 10262"/>
                <a:gd name="T107" fmla="*/ 8926 h 9948"/>
                <a:gd name="T108" fmla="*/ 3134 w 10262"/>
                <a:gd name="T109" fmla="*/ 9545 h 9948"/>
                <a:gd name="T110" fmla="*/ 4350 w 10262"/>
                <a:gd name="T111" fmla="*/ 9890 h 9948"/>
                <a:gd name="T112" fmla="*/ 5654 w 10262"/>
                <a:gd name="T113" fmla="*/ 9922 h 9948"/>
                <a:gd name="T114" fmla="*/ 6890 w 10262"/>
                <a:gd name="T115" fmla="*/ 9638 h 9948"/>
                <a:gd name="T116" fmla="*/ 7992 w 10262"/>
                <a:gd name="T117" fmla="*/ 9075 h 9948"/>
                <a:gd name="T118" fmla="*/ 8921 w 10262"/>
                <a:gd name="T119" fmla="*/ 8273 h 9948"/>
                <a:gd name="T120" fmla="*/ 9635 w 10262"/>
                <a:gd name="T121" fmla="*/ 7274 h 9948"/>
                <a:gd name="T122" fmla="*/ 10096 w 10262"/>
                <a:gd name="T123" fmla="*/ 6117 h 9948"/>
                <a:gd name="T124" fmla="*/ 10262 w 10262"/>
                <a:gd name="T125" fmla="*/ 4846 h 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62" h="9948">
                  <a:moveTo>
                    <a:pt x="6497" y="4825"/>
                  </a:moveTo>
                  <a:lnTo>
                    <a:pt x="6496" y="4870"/>
                  </a:lnTo>
                  <a:lnTo>
                    <a:pt x="6493" y="4914"/>
                  </a:lnTo>
                  <a:lnTo>
                    <a:pt x="6489" y="4957"/>
                  </a:lnTo>
                  <a:lnTo>
                    <a:pt x="6484" y="4999"/>
                  </a:lnTo>
                  <a:lnTo>
                    <a:pt x="6478" y="5040"/>
                  </a:lnTo>
                  <a:lnTo>
                    <a:pt x="6470" y="5081"/>
                  </a:lnTo>
                  <a:lnTo>
                    <a:pt x="6462" y="5119"/>
                  </a:lnTo>
                  <a:lnTo>
                    <a:pt x="6454" y="5157"/>
                  </a:lnTo>
                  <a:lnTo>
                    <a:pt x="6443" y="5195"/>
                  </a:lnTo>
                  <a:lnTo>
                    <a:pt x="6432" y="5231"/>
                  </a:lnTo>
                  <a:lnTo>
                    <a:pt x="6420" y="5266"/>
                  </a:lnTo>
                  <a:lnTo>
                    <a:pt x="6408" y="5301"/>
                  </a:lnTo>
                  <a:lnTo>
                    <a:pt x="6394" y="5333"/>
                  </a:lnTo>
                  <a:lnTo>
                    <a:pt x="6380" y="5366"/>
                  </a:lnTo>
                  <a:lnTo>
                    <a:pt x="6366" y="5397"/>
                  </a:lnTo>
                  <a:lnTo>
                    <a:pt x="6351" y="5428"/>
                  </a:lnTo>
                  <a:lnTo>
                    <a:pt x="6335" y="5456"/>
                  </a:lnTo>
                  <a:lnTo>
                    <a:pt x="6320" y="5484"/>
                  </a:lnTo>
                  <a:lnTo>
                    <a:pt x="6304" y="5511"/>
                  </a:lnTo>
                  <a:lnTo>
                    <a:pt x="6287" y="5539"/>
                  </a:lnTo>
                  <a:lnTo>
                    <a:pt x="6271" y="5564"/>
                  </a:lnTo>
                  <a:lnTo>
                    <a:pt x="6255" y="5588"/>
                  </a:lnTo>
                  <a:lnTo>
                    <a:pt x="6238" y="5611"/>
                  </a:lnTo>
                  <a:lnTo>
                    <a:pt x="6221" y="5633"/>
                  </a:lnTo>
                  <a:lnTo>
                    <a:pt x="6189" y="5675"/>
                  </a:lnTo>
                  <a:lnTo>
                    <a:pt x="6156" y="5713"/>
                  </a:lnTo>
                  <a:lnTo>
                    <a:pt x="6126" y="5746"/>
                  </a:lnTo>
                  <a:lnTo>
                    <a:pt x="6096" y="5777"/>
                  </a:lnTo>
                  <a:lnTo>
                    <a:pt x="6067" y="5806"/>
                  </a:lnTo>
                  <a:lnTo>
                    <a:pt x="6033" y="5836"/>
                  </a:lnTo>
                  <a:lnTo>
                    <a:pt x="5995" y="5869"/>
                  </a:lnTo>
                  <a:lnTo>
                    <a:pt x="5952" y="5901"/>
                  </a:lnTo>
                  <a:lnTo>
                    <a:pt x="5930" y="5918"/>
                  </a:lnTo>
                  <a:lnTo>
                    <a:pt x="5906" y="5935"/>
                  </a:lnTo>
                  <a:lnTo>
                    <a:pt x="5882" y="5952"/>
                  </a:lnTo>
                  <a:lnTo>
                    <a:pt x="5856" y="5969"/>
                  </a:lnTo>
                  <a:lnTo>
                    <a:pt x="5829" y="5984"/>
                  </a:lnTo>
                  <a:lnTo>
                    <a:pt x="5801" y="6001"/>
                  </a:lnTo>
                  <a:lnTo>
                    <a:pt x="5773" y="6017"/>
                  </a:lnTo>
                  <a:lnTo>
                    <a:pt x="5742" y="6033"/>
                  </a:lnTo>
                  <a:lnTo>
                    <a:pt x="5712" y="6047"/>
                  </a:lnTo>
                  <a:lnTo>
                    <a:pt x="5681" y="6062"/>
                  </a:lnTo>
                  <a:lnTo>
                    <a:pt x="5647" y="6076"/>
                  </a:lnTo>
                  <a:lnTo>
                    <a:pt x="5614" y="6089"/>
                  </a:lnTo>
                  <a:lnTo>
                    <a:pt x="5579" y="6102"/>
                  </a:lnTo>
                  <a:lnTo>
                    <a:pt x="5543" y="6113"/>
                  </a:lnTo>
                  <a:lnTo>
                    <a:pt x="5507" y="6124"/>
                  </a:lnTo>
                  <a:lnTo>
                    <a:pt x="5469" y="6134"/>
                  </a:lnTo>
                  <a:lnTo>
                    <a:pt x="5430" y="6144"/>
                  </a:lnTo>
                  <a:lnTo>
                    <a:pt x="5390" y="6151"/>
                  </a:lnTo>
                  <a:lnTo>
                    <a:pt x="5350" y="6158"/>
                  </a:lnTo>
                  <a:lnTo>
                    <a:pt x="5308" y="6165"/>
                  </a:lnTo>
                  <a:lnTo>
                    <a:pt x="5266" y="6169"/>
                  </a:lnTo>
                  <a:lnTo>
                    <a:pt x="5222" y="6173"/>
                  </a:lnTo>
                  <a:lnTo>
                    <a:pt x="5177" y="6175"/>
                  </a:lnTo>
                  <a:lnTo>
                    <a:pt x="5132" y="6175"/>
                  </a:lnTo>
                  <a:lnTo>
                    <a:pt x="5086" y="6175"/>
                  </a:lnTo>
                  <a:lnTo>
                    <a:pt x="5042" y="6173"/>
                  </a:lnTo>
                  <a:lnTo>
                    <a:pt x="4998" y="6169"/>
                  </a:lnTo>
                  <a:lnTo>
                    <a:pt x="4955" y="6165"/>
                  </a:lnTo>
                  <a:lnTo>
                    <a:pt x="4913" y="6158"/>
                  </a:lnTo>
                  <a:lnTo>
                    <a:pt x="4873" y="6151"/>
                  </a:lnTo>
                  <a:lnTo>
                    <a:pt x="4833" y="6143"/>
                  </a:lnTo>
                  <a:lnTo>
                    <a:pt x="4794" y="6134"/>
                  </a:lnTo>
                  <a:lnTo>
                    <a:pt x="4757" y="6124"/>
                  </a:lnTo>
                  <a:lnTo>
                    <a:pt x="4720" y="6112"/>
                  </a:lnTo>
                  <a:lnTo>
                    <a:pt x="4684" y="6101"/>
                  </a:lnTo>
                  <a:lnTo>
                    <a:pt x="4649" y="6088"/>
                  </a:lnTo>
                  <a:lnTo>
                    <a:pt x="4615" y="6074"/>
                  </a:lnTo>
                  <a:lnTo>
                    <a:pt x="4583" y="6061"/>
                  </a:lnTo>
                  <a:lnTo>
                    <a:pt x="4551" y="6046"/>
                  </a:lnTo>
                  <a:lnTo>
                    <a:pt x="4520" y="6031"/>
                  </a:lnTo>
                  <a:lnTo>
                    <a:pt x="4491" y="6016"/>
                  </a:lnTo>
                  <a:lnTo>
                    <a:pt x="4462" y="6000"/>
                  </a:lnTo>
                  <a:lnTo>
                    <a:pt x="4434" y="5983"/>
                  </a:lnTo>
                  <a:lnTo>
                    <a:pt x="4408" y="5968"/>
                  </a:lnTo>
                  <a:lnTo>
                    <a:pt x="4382" y="5951"/>
                  </a:lnTo>
                  <a:lnTo>
                    <a:pt x="4358" y="5934"/>
                  </a:lnTo>
                  <a:lnTo>
                    <a:pt x="4334" y="5917"/>
                  </a:lnTo>
                  <a:lnTo>
                    <a:pt x="4310" y="5900"/>
                  </a:lnTo>
                  <a:lnTo>
                    <a:pt x="4269" y="5867"/>
                  </a:lnTo>
                  <a:lnTo>
                    <a:pt x="4231" y="5834"/>
                  </a:lnTo>
                  <a:lnTo>
                    <a:pt x="4196" y="5804"/>
                  </a:lnTo>
                  <a:lnTo>
                    <a:pt x="4166" y="5775"/>
                  </a:lnTo>
                  <a:lnTo>
                    <a:pt x="4137" y="5744"/>
                  </a:lnTo>
                  <a:lnTo>
                    <a:pt x="4106" y="5711"/>
                  </a:lnTo>
                  <a:lnTo>
                    <a:pt x="4074" y="5672"/>
                  </a:lnTo>
                  <a:lnTo>
                    <a:pt x="4040" y="5630"/>
                  </a:lnTo>
                  <a:lnTo>
                    <a:pt x="4024" y="5607"/>
                  </a:lnTo>
                  <a:lnTo>
                    <a:pt x="4008" y="5584"/>
                  </a:lnTo>
                  <a:lnTo>
                    <a:pt x="3991" y="5559"/>
                  </a:lnTo>
                  <a:lnTo>
                    <a:pt x="3974" y="5534"/>
                  </a:lnTo>
                  <a:lnTo>
                    <a:pt x="3957" y="5506"/>
                  </a:lnTo>
                  <a:lnTo>
                    <a:pt x="3942" y="5479"/>
                  </a:lnTo>
                  <a:lnTo>
                    <a:pt x="3926" y="5450"/>
                  </a:lnTo>
                  <a:lnTo>
                    <a:pt x="3910" y="5420"/>
                  </a:lnTo>
                  <a:lnTo>
                    <a:pt x="3896" y="5390"/>
                  </a:lnTo>
                  <a:lnTo>
                    <a:pt x="3881" y="5357"/>
                  </a:lnTo>
                  <a:lnTo>
                    <a:pt x="3866" y="5325"/>
                  </a:lnTo>
                  <a:lnTo>
                    <a:pt x="3854" y="5291"/>
                  </a:lnTo>
                  <a:lnTo>
                    <a:pt x="3841" y="5257"/>
                  </a:lnTo>
                  <a:lnTo>
                    <a:pt x="3829" y="5220"/>
                  </a:lnTo>
                  <a:lnTo>
                    <a:pt x="3818" y="5183"/>
                  </a:lnTo>
                  <a:lnTo>
                    <a:pt x="3808" y="5146"/>
                  </a:lnTo>
                  <a:lnTo>
                    <a:pt x="3798" y="5107"/>
                  </a:lnTo>
                  <a:lnTo>
                    <a:pt x="3791" y="5068"/>
                  </a:lnTo>
                  <a:lnTo>
                    <a:pt x="3784" y="5027"/>
                  </a:lnTo>
                  <a:lnTo>
                    <a:pt x="3777" y="4985"/>
                  </a:lnTo>
                  <a:lnTo>
                    <a:pt x="3773" y="4942"/>
                  </a:lnTo>
                  <a:lnTo>
                    <a:pt x="3769" y="4898"/>
                  </a:lnTo>
                  <a:lnTo>
                    <a:pt x="3767" y="4854"/>
                  </a:lnTo>
                  <a:lnTo>
                    <a:pt x="3767" y="4808"/>
                  </a:lnTo>
                  <a:lnTo>
                    <a:pt x="3767" y="4763"/>
                  </a:lnTo>
                  <a:lnTo>
                    <a:pt x="3769" y="4718"/>
                  </a:lnTo>
                  <a:lnTo>
                    <a:pt x="3773" y="4674"/>
                  </a:lnTo>
                  <a:lnTo>
                    <a:pt x="3777" y="4632"/>
                  </a:lnTo>
                  <a:lnTo>
                    <a:pt x="3784" y="4590"/>
                  </a:lnTo>
                  <a:lnTo>
                    <a:pt x="3791" y="4549"/>
                  </a:lnTo>
                  <a:lnTo>
                    <a:pt x="3798" y="4509"/>
                  </a:lnTo>
                  <a:lnTo>
                    <a:pt x="3808" y="4470"/>
                  </a:lnTo>
                  <a:lnTo>
                    <a:pt x="3818" y="4433"/>
                  </a:lnTo>
                  <a:lnTo>
                    <a:pt x="3829" y="4396"/>
                  </a:lnTo>
                  <a:lnTo>
                    <a:pt x="3841" y="4360"/>
                  </a:lnTo>
                  <a:lnTo>
                    <a:pt x="3854" y="4326"/>
                  </a:lnTo>
                  <a:lnTo>
                    <a:pt x="3866" y="4292"/>
                  </a:lnTo>
                  <a:lnTo>
                    <a:pt x="3881" y="4259"/>
                  </a:lnTo>
                  <a:lnTo>
                    <a:pt x="3896" y="4227"/>
                  </a:lnTo>
                  <a:lnTo>
                    <a:pt x="3910" y="4197"/>
                  </a:lnTo>
                  <a:lnTo>
                    <a:pt x="3926" y="4166"/>
                  </a:lnTo>
                  <a:lnTo>
                    <a:pt x="3942" y="4138"/>
                  </a:lnTo>
                  <a:lnTo>
                    <a:pt x="3957" y="4110"/>
                  </a:lnTo>
                  <a:lnTo>
                    <a:pt x="3974" y="4084"/>
                  </a:lnTo>
                  <a:lnTo>
                    <a:pt x="3991" y="4057"/>
                  </a:lnTo>
                  <a:lnTo>
                    <a:pt x="4008" y="4033"/>
                  </a:lnTo>
                  <a:lnTo>
                    <a:pt x="4024" y="4009"/>
                  </a:lnTo>
                  <a:lnTo>
                    <a:pt x="4040" y="3987"/>
                  </a:lnTo>
                  <a:lnTo>
                    <a:pt x="4074" y="3944"/>
                  </a:lnTo>
                  <a:lnTo>
                    <a:pt x="4106" y="3906"/>
                  </a:lnTo>
                  <a:lnTo>
                    <a:pt x="4137" y="3872"/>
                  </a:lnTo>
                  <a:lnTo>
                    <a:pt x="4166" y="3842"/>
                  </a:lnTo>
                  <a:lnTo>
                    <a:pt x="4196" y="3813"/>
                  </a:lnTo>
                  <a:lnTo>
                    <a:pt x="4231" y="3782"/>
                  </a:lnTo>
                  <a:lnTo>
                    <a:pt x="4269" y="3749"/>
                  </a:lnTo>
                  <a:lnTo>
                    <a:pt x="4310" y="3717"/>
                  </a:lnTo>
                  <a:lnTo>
                    <a:pt x="4334" y="3700"/>
                  </a:lnTo>
                  <a:lnTo>
                    <a:pt x="4358" y="3683"/>
                  </a:lnTo>
                  <a:lnTo>
                    <a:pt x="4382" y="3666"/>
                  </a:lnTo>
                  <a:lnTo>
                    <a:pt x="4408" y="3650"/>
                  </a:lnTo>
                  <a:lnTo>
                    <a:pt x="4434" y="3633"/>
                  </a:lnTo>
                  <a:lnTo>
                    <a:pt x="4462" y="3617"/>
                  </a:lnTo>
                  <a:lnTo>
                    <a:pt x="4491" y="3601"/>
                  </a:lnTo>
                  <a:lnTo>
                    <a:pt x="4520" y="3586"/>
                  </a:lnTo>
                  <a:lnTo>
                    <a:pt x="4551" y="3571"/>
                  </a:lnTo>
                  <a:lnTo>
                    <a:pt x="4583" y="3556"/>
                  </a:lnTo>
                  <a:lnTo>
                    <a:pt x="4615" y="3543"/>
                  </a:lnTo>
                  <a:lnTo>
                    <a:pt x="4649" y="3529"/>
                  </a:lnTo>
                  <a:lnTo>
                    <a:pt x="4684" y="3516"/>
                  </a:lnTo>
                  <a:lnTo>
                    <a:pt x="4720" y="3505"/>
                  </a:lnTo>
                  <a:lnTo>
                    <a:pt x="4757" y="3493"/>
                  </a:lnTo>
                  <a:lnTo>
                    <a:pt x="4794" y="3483"/>
                  </a:lnTo>
                  <a:lnTo>
                    <a:pt x="4833" y="3474"/>
                  </a:lnTo>
                  <a:lnTo>
                    <a:pt x="4873" y="3466"/>
                  </a:lnTo>
                  <a:lnTo>
                    <a:pt x="4913" y="3459"/>
                  </a:lnTo>
                  <a:lnTo>
                    <a:pt x="4955" y="3452"/>
                  </a:lnTo>
                  <a:lnTo>
                    <a:pt x="4998" y="3448"/>
                  </a:lnTo>
                  <a:lnTo>
                    <a:pt x="5042" y="3445"/>
                  </a:lnTo>
                  <a:lnTo>
                    <a:pt x="5086" y="3442"/>
                  </a:lnTo>
                  <a:lnTo>
                    <a:pt x="5132" y="3442"/>
                  </a:lnTo>
                  <a:lnTo>
                    <a:pt x="5179" y="3443"/>
                  </a:lnTo>
                  <a:lnTo>
                    <a:pt x="5225" y="3445"/>
                  </a:lnTo>
                  <a:lnTo>
                    <a:pt x="5270" y="3448"/>
                  </a:lnTo>
                  <a:lnTo>
                    <a:pt x="5313" y="3454"/>
                  </a:lnTo>
                  <a:lnTo>
                    <a:pt x="5356" y="3460"/>
                  </a:lnTo>
                  <a:lnTo>
                    <a:pt x="5398" y="3467"/>
                  </a:lnTo>
                  <a:lnTo>
                    <a:pt x="5439" y="3476"/>
                  </a:lnTo>
                  <a:lnTo>
                    <a:pt x="5478" y="3486"/>
                  </a:lnTo>
                  <a:lnTo>
                    <a:pt x="5517" y="3497"/>
                  </a:lnTo>
                  <a:lnTo>
                    <a:pt x="5555" y="3508"/>
                  </a:lnTo>
                  <a:lnTo>
                    <a:pt x="5592" y="3521"/>
                  </a:lnTo>
                  <a:lnTo>
                    <a:pt x="5626" y="3534"/>
                  </a:lnTo>
                  <a:lnTo>
                    <a:pt x="5661" y="3548"/>
                  </a:lnTo>
                  <a:lnTo>
                    <a:pt x="5694" y="3563"/>
                  </a:lnTo>
                  <a:lnTo>
                    <a:pt x="5727" y="3578"/>
                  </a:lnTo>
                  <a:lnTo>
                    <a:pt x="5757" y="3594"/>
                  </a:lnTo>
                  <a:lnTo>
                    <a:pt x="5747" y="3576"/>
                  </a:lnTo>
                  <a:lnTo>
                    <a:pt x="5748" y="3576"/>
                  </a:lnTo>
                  <a:lnTo>
                    <a:pt x="5629" y="3503"/>
                  </a:lnTo>
                  <a:lnTo>
                    <a:pt x="5514" y="3426"/>
                  </a:lnTo>
                  <a:lnTo>
                    <a:pt x="5401" y="3348"/>
                  </a:lnTo>
                  <a:lnTo>
                    <a:pt x="5290" y="3266"/>
                  </a:lnTo>
                  <a:lnTo>
                    <a:pt x="5181" y="3181"/>
                  </a:lnTo>
                  <a:lnTo>
                    <a:pt x="5074" y="3093"/>
                  </a:lnTo>
                  <a:lnTo>
                    <a:pt x="4970" y="3002"/>
                  </a:lnTo>
                  <a:lnTo>
                    <a:pt x="4869" y="2908"/>
                  </a:lnTo>
                  <a:lnTo>
                    <a:pt x="4769" y="2813"/>
                  </a:lnTo>
                  <a:lnTo>
                    <a:pt x="4673" y="2714"/>
                  </a:lnTo>
                  <a:lnTo>
                    <a:pt x="4580" y="2613"/>
                  </a:lnTo>
                  <a:lnTo>
                    <a:pt x="4489" y="2509"/>
                  </a:lnTo>
                  <a:lnTo>
                    <a:pt x="4401" y="2403"/>
                  </a:lnTo>
                  <a:lnTo>
                    <a:pt x="4315" y="2295"/>
                  </a:lnTo>
                  <a:lnTo>
                    <a:pt x="4233" y="2184"/>
                  </a:lnTo>
                  <a:lnTo>
                    <a:pt x="4153" y="2071"/>
                  </a:lnTo>
                  <a:lnTo>
                    <a:pt x="4076" y="1955"/>
                  </a:lnTo>
                  <a:lnTo>
                    <a:pt x="4002" y="1838"/>
                  </a:lnTo>
                  <a:lnTo>
                    <a:pt x="3932" y="1718"/>
                  </a:lnTo>
                  <a:lnTo>
                    <a:pt x="3865" y="1598"/>
                  </a:lnTo>
                  <a:lnTo>
                    <a:pt x="3800" y="1474"/>
                  </a:lnTo>
                  <a:lnTo>
                    <a:pt x="3740" y="1348"/>
                  </a:lnTo>
                  <a:lnTo>
                    <a:pt x="3683" y="1222"/>
                  </a:lnTo>
                  <a:lnTo>
                    <a:pt x="3629" y="1092"/>
                  </a:lnTo>
                  <a:lnTo>
                    <a:pt x="3578" y="962"/>
                  </a:lnTo>
                  <a:lnTo>
                    <a:pt x="3531" y="828"/>
                  </a:lnTo>
                  <a:lnTo>
                    <a:pt x="3487" y="694"/>
                  </a:lnTo>
                  <a:lnTo>
                    <a:pt x="3447" y="558"/>
                  </a:lnTo>
                  <a:lnTo>
                    <a:pt x="3411" y="421"/>
                  </a:lnTo>
                  <a:lnTo>
                    <a:pt x="3378" y="282"/>
                  </a:lnTo>
                  <a:lnTo>
                    <a:pt x="3349" y="142"/>
                  </a:lnTo>
                  <a:lnTo>
                    <a:pt x="3325" y="0"/>
                  </a:lnTo>
                  <a:lnTo>
                    <a:pt x="3144" y="73"/>
                  </a:lnTo>
                  <a:lnTo>
                    <a:pt x="2967" y="150"/>
                  </a:lnTo>
                  <a:lnTo>
                    <a:pt x="2794" y="235"/>
                  </a:lnTo>
                  <a:lnTo>
                    <a:pt x="2624" y="326"/>
                  </a:lnTo>
                  <a:lnTo>
                    <a:pt x="2458" y="424"/>
                  </a:lnTo>
                  <a:lnTo>
                    <a:pt x="2296" y="528"/>
                  </a:lnTo>
                  <a:lnTo>
                    <a:pt x="2139" y="637"/>
                  </a:lnTo>
                  <a:lnTo>
                    <a:pt x="1985" y="751"/>
                  </a:lnTo>
                  <a:lnTo>
                    <a:pt x="1836" y="871"/>
                  </a:lnTo>
                  <a:lnTo>
                    <a:pt x="1693" y="996"/>
                  </a:lnTo>
                  <a:lnTo>
                    <a:pt x="1553" y="1127"/>
                  </a:lnTo>
                  <a:lnTo>
                    <a:pt x="1419" y="1262"/>
                  </a:lnTo>
                  <a:lnTo>
                    <a:pt x="1289" y="1404"/>
                  </a:lnTo>
                  <a:lnTo>
                    <a:pt x="1166" y="1549"/>
                  </a:lnTo>
                  <a:lnTo>
                    <a:pt x="1046" y="1699"/>
                  </a:lnTo>
                  <a:lnTo>
                    <a:pt x="933" y="1854"/>
                  </a:lnTo>
                  <a:lnTo>
                    <a:pt x="826" y="2012"/>
                  </a:lnTo>
                  <a:lnTo>
                    <a:pt x="725" y="2176"/>
                  </a:lnTo>
                  <a:lnTo>
                    <a:pt x="630" y="2342"/>
                  </a:lnTo>
                  <a:lnTo>
                    <a:pt x="539" y="2513"/>
                  </a:lnTo>
                  <a:lnTo>
                    <a:pt x="457" y="2687"/>
                  </a:lnTo>
                  <a:lnTo>
                    <a:pt x="380" y="2865"/>
                  </a:lnTo>
                  <a:lnTo>
                    <a:pt x="310" y="3047"/>
                  </a:lnTo>
                  <a:lnTo>
                    <a:pt x="246" y="3231"/>
                  </a:lnTo>
                  <a:lnTo>
                    <a:pt x="190" y="3419"/>
                  </a:lnTo>
                  <a:lnTo>
                    <a:pt x="140" y="3610"/>
                  </a:lnTo>
                  <a:lnTo>
                    <a:pt x="98" y="3804"/>
                  </a:lnTo>
                  <a:lnTo>
                    <a:pt x="63" y="4000"/>
                  </a:lnTo>
                  <a:lnTo>
                    <a:pt x="36" y="4199"/>
                  </a:lnTo>
                  <a:lnTo>
                    <a:pt x="16" y="4399"/>
                  </a:lnTo>
                  <a:lnTo>
                    <a:pt x="4" y="4603"/>
                  </a:lnTo>
                  <a:lnTo>
                    <a:pt x="0" y="4808"/>
                  </a:lnTo>
                  <a:lnTo>
                    <a:pt x="6" y="5072"/>
                  </a:lnTo>
                  <a:lnTo>
                    <a:pt x="26" y="5333"/>
                  </a:lnTo>
                  <a:lnTo>
                    <a:pt x="59" y="5590"/>
                  </a:lnTo>
                  <a:lnTo>
                    <a:pt x="105" y="5843"/>
                  </a:lnTo>
                  <a:lnTo>
                    <a:pt x="161" y="6092"/>
                  </a:lnTo>
                  <a:lnTo>
                    <a:pt x="230" y="6336"/>
                  </a:lnTo>
                  <a:lnTo>
                    <a:pt x="311" y="6575"/>
                  </a:lnTo>
                  <a:lnTo>
                    <a:pt x="403" y="6808"/>
                  </a:lnTo>
                  <a:lnTo>
                    <a:pt x="506" y="7036"/>
                  </a:lnTo>
                  <a:lnTo>
                    <a:pt x="619" y="7257"/>
                  </a:lnTo>
                  <a:lnTo>
                    <a:pt x="743" y="7472"/>
                  </a:lnTo>
                  <a:lnTo>
                    <a:pt x="877" y="7681"/>
                  </a:lnTo>
                  <a:lnTo>
                    <a:pt x="1019" y="7883"/>
                  </a:lnTo>
                  <a:lnTo>
                    <a:pt x="1172" y="8077"/>
                  </a:lnTo>
                  <a:lnTo>
                    <a:pt x="1333" y="8263"/>
                  </a:lnTo>
                  <a:lnTo>
                    <a:pt x="1503" y="8442"/>
                  </a:lnTo>
                  <a:lnTo>
                    <a:pt x="1681" y="8613"/>
                  </a:lnTo>
                  <a:lnTo>
                    <a:pt x="1868" y="8774"/>
                  </a:lnTo>
                  <a:lnTo>
                    <a:pt x="2061" y="8926"/>
                  </a:lnTo>
                  <a:lnTo>
                    <a:pt x="2263" y="9070"/>
                  </a:lnTo>
                  <a:lnTo>
                    <a:pt x="2471" y="9204"/>
                  </a:lnTo>
                  <a:lnTo>
                    <a:pt x="2686" y="9328"/>
                  </a:lnTo>
                  <a:lnTo>
                    <a:pt x="2907" y="9441"/>
                  </a:lnTo>
                  <a:lnTo>
                    <a:pt x="3134" y="9545"/>
                  </a:lnTo>
                  <a:lnTo>
                    <a:pt x="3367" y="9636"/>
                  </a:lnTo>
                  <a:lnTo>
                    <a:pt x="3605" y="9718"/>
                  </a:lnTo>
                  <a:lnTo>
                    <a:pt x="3850" y="9787"/>
                  </a:lnTo>
                  <a:lnTo>
                    <a:pt x="4098" y="9844"/>
                  </a:lnTo>
                  <a:lnTo>
                    <a:pt x="4350" y="9890"/>
                  </a:lnTo>
                  <a:lnTo>
                    <a:pt x="4607" y="9922"/>
                  </a:lnTo>
                  <a:lnTo>
                    <a:pt x="4868" y="9942"/>
                  </a:lnTo>
                  <a:lnTo>
                    <a:pt x="5132" y="9948"/>
                  </a:lnTo>
                  <a:lnTo>
                    <a:pt x="5395" y="9942"/>
                  </a:lnTo>
                  <a:lnTo>
                    <a:pt x="5654" y="9922"/>
                  </a:lnTo>
                  <a:lnTo>
                    <a:pt x="5910" y="9890"/>
                  </a:lnTo>
                  <a:lnTo>
                    <a:pt x="6162" y="9844"/>
                  </a:lnTo>
                  <a:lnTo>
                    <a:pt x="6410" y="9787"/>
                  </a:lnTo>
                  <a:lnTo>
                    <a:pt x="6653" y="9719"/>
                  </a:lnTo>
                  <a:lnTo>
                    <a:pt x="6890" y="9638"/>
                  </a:lnTo>
                  <a:lnTo>
                    <a:pt x="7123" y="9546"/>
                  </a:lnTo>
                  <a:lnTo>
                    <a:pt x="7349" y="9444"/>
                  </a:lnTo>
                  <a:lnTo>
                    <a:pt x="7570" y="9331"/>
                  </a:lnTo>
                  <a:lnTo>
                    <a:pt x="7785" y="9207"/>
                  </a:lnTo>
                  <a:lnTo>
                    <a:pt x="7992" y="9075"/>
                  </a:lnTo>
                  <a:lnTo>
                    <a:pt x="8194" y="8932"/>
                  </a:lnTo>
                  <a:lnTo>
                    <a:pt x="8386" y="8780"/>
                  </a:lnTo>
                  <a:lnTo>
                    <a:pt x="8573" y="8619"/>
                  </a:lnTo>
                  <a:lnTo>
                    <a:pt x="8751" y="8450"/>
                  </a:lnTo>
                  <a:lnTo>
                    <a:pt x="8921" y="8273"/>
                  </a:lnTo>
                  <a:lnTo>
                    <a:pt x="9082" y="8087"/>
                  </a:lnTo>
                  <a:lnTo>
                    <a:pt x="9234" y="7894"/>
                  </a:lnTo>
                  <a:lnTo>
                    <a:pt x="9377" y="7694"/>
                  </a:lnTo>
                  <a:lnTo>
                    <a:pt x="9511" y="7488"/>
                  </a:lnTo>
                  <a:lnTo>
                    <a:pt x="9635" y="7274"/>
                  </a:lnTo>
                  <a:lnTo>
                    <a:pt x="9748" y="7054"/>
                  </a:lnTo>
                  <a:lnTo>
                    <a:pt x="9852" y="6828"/>
                  </a:lnTo>
                  <a:lnTo>
                    <a:pt x="9944" y="6597"/>
                  </a:lnTo>
                  <a:lnTo>
                    <a:pt x="10026" y="6360"/>
                  </a:lnTo>
                  <a:lnTo>
                    <a:pt x="10096" y="6117"/>
                  </a:lnTo>
                  <a:lnTo>
                    <a:pt x="10153" y="5871"/>
                  </a:lnTo>
                  <a:lnTo>
                    <a:pt x="10200" y="5621"/>
                  </a:lnTo>
                  <a:lnTo>
                    <a:pt x="10234" y="5366"/>
                  </a:lnTo>
                  <a:lnTo>
                    <a:pt x="10255" y="5108"/>
                  </a:lnTo>
                  <a:lnTo>
                    <a:pt x="10262" y="4846"/>
                  </a:lnTo>
                  <a:lnTo>
                    <a:pt x="6506" y="4846"/>
                  </a:lnTo>
                  <a:lnTo>
                    <a:pt x="6497" y="4825"/>
                  </a:lnTo>
                  <a:close/>
                </a:path>
              </a:pathLst>
            </a:custGeom>
            <a:gradFill>
              <a:gsLst>
                <a:gs pos="0">
                  <a:srgbClr val="EFA325"/>
                </a:gs>
                <a:gs pos="100000">
                  <a:srgbClr val="EFA325">
                    <a:lumMod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381000" dist="50800" dir="5400000" sx="101000" sy="101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2554025-FEE8-4B6B-B93C-1A0C702AF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076" y="3332349"/>
              <a:ext cx="3529786" cy="3282179"/>
            </a:xfrm>
            <a:custGeom>
              <a:avLst/>
              <a:gdLst>
                <a:gd name="T0" fmla="*/ 4232 w 10263"/>
                <a:gd name="T1" fmla="*/ 6166 h 9543"/>
                <a:gd name="T2" fmla="*/ 4073 w 10263"/>
                <a:gd name="T3" fmla="*/ 6004 h 9543"/>
                <a:gd name="T4" fmla="*/ 3957 w 10263"/>
                <a:gd name="T5" fmla="*/ 5837 h 9543"/>
                <a:gd name="T6" fmla="*/ 3867 w 10263"/>
                <a:gd name="T7" fmla="*/ 5655 h 9543"/>
                <a:gd name="T8" fmla="*/ 3799 w 10263"/>
                <a:gd name="T9" fmla="*/ 5437 h 9543"/>
                <a:gd name="T10" fmla="*/ 3767 w 10263"/>
                <a:gd name="T11" fmla="*/ 5183 h 9543"/>
                <a:gd name="T12" fmla="*/ 3783 w 10263"/>
                <a:gd name="T13" fmla="*/ 4919 h 9543"/>
                <a:gd name="T14" fmla="*/ 3841 w 10263"/>
                <a:gd name="T15" fmla="*/ 4689 h 9543"/>
                <a:gd name="T16" fmla="*/ 3926 w 10263"/>
                <a:gd name="T17" fmla="*/ 4495 h 9543"/>
                <a:gd name="T18" fmla="*/ 4024 w 10263"/>
                <a:gd name="T19" fmla="*/ 4338 h 9543"/>
                <a:gd name="T20" fmla="*/ 4196 w 10263"/>
                <a:gd name="T21" fmla="*/ 4141 h 9543"/>
                <a:gd name="T22" fmla="*/ 4381 w 10263"/>
                <a:gd name="T23" fmla="*/ 3994 h 9543"/>
                <a:gd name="T24" fmla="*/ 4551 w 10263"/>
                <a:gd name="T25" fmla="*/ 3899 h 9543"/>
                <a:gd name="T26" fmla="*/ 4756 w 10263"/>
                <a:gd name="T27" fmla="*/ 3821 h 9543"/>
                <a:gd name="T28" fmla="*/ 4997 w 10263"/>
                <a:gd name="T29" fmla="*/ 3776 h 9543"/>
                <a:gd name="T30" fmla="*/ 5266 w 10263"/>
                <a:gd name="T31" fmla="*/ 3776 h 9543"/>
                <a:gd name="T32" fmla="*/ 5506 w 10263"/>
                <a:gd name="T33" fmla="*/ 3821 h 9543"/>
                <a:gd name="T34" fmla="*/ 5712 w 10263"/>
                <a:gd name="T35" fmla="*/ 3899 h 9543"/>
                <a:gd name="T36" fmla="*/ 5881 w 10263"/>
                <a:gd name="T37" fmla="*/ 3994 h 9543"/>
                <a:gd name="T38" fmla="*/ 6067 w 10263"/>
                <a:gd name="T39" fmla="*/ 4141 h 9543"/>
                <a:gd name="T40" fmla="*/ 6239 w 10263"/>
                <a:gd name="T41" fmla="*/ 4337 h 9543"/>
                <a:gd name="T42" fmla="*/ 6337 w 10263"/>
                <a:gd name="T43" fmla="*/ 4494 h 9543"/>
                <a:gd name="T44" fmla="*/ 6422 w 10263"/>
                <a:gd name="T45" fmla="*/ 4688 h 9543"/>
                <a:gd name="T46" fmla="*/ 6480 w 10263"/>
                <a:gd name="T47" fmla="*/ 4917 h 9543"/>
                <a:gd name="T48" fmla="*/ 6496 w 10263"/>
                <a:gd name="T49" fmla="*/ 5181 h 9543"/>
                <a:gd name="T50" fmla="*/ 6464 w 10263"/>
                <a:gd name="T51" fmla="*/ 5435 h 9543"/>
                <a:gd name="T52" fmla="*/ 6396 w 10263"/>
                <a:gd name="T53" fmla="*/ 5654 h 9543"/>
                <a:gd name="T54" fmla="*/ 6306 w 10263"/>
                <a:gd name="T55" fmla="*/ 5836 h 9543"/>
                <a:gd name="T56" fmla="*/ 6189 w 10263"/>
                <a:gd name="T57" fmla="*/ 6004 h 9543"/>
                <a:gd name="T58" fmla="*/ 6031 w 10263"/>
                <a:gd name="T59" fmla="*/ 6166 h 9543"/>
                <a:gd name="T60" fmla="*/ 5885 w 10263"/>
                <a:gd name="T61" fmla="*/ 6285 h 9543"/>
                <a:gd name="T62" fmla="*/ 6174 w 10263"/>
                <a:gd name="T63" fmla="*/ 6150 h 9543"/>
                <a:gd name="T64" fmla="*/ 6613 w 10263"/>
                <a:gd name="T65" fmla="*/ 5965 h 9543"/>
                <a:gd name="T66" fmla="*/ 7070 w 10263"/>
                <a:gd name="T67" fmla="*/ 5823 h 9543"/>
                <a:gd name="T68" fmla="*/ 7546 w 10263"/>
                <a:gd name="T69" fmla="*/ 5722 h 9543"/>
                <a:gd name="T70" fmla="*/ 8036 w 10263"/>
                <a:gd name="T71" fmla="*/ 5666 h 9543"/>
                <a:gd name="T72" fmla="*/ 8491 w 10263"/>
                <a:gd name="T73" fmla="*/ 5657 h 9543"/>
                <a:gd name="T74" fmla="*/ 8846 w 10263"/>
                <a:gd name="T75" fmla="*/ 5677 h 9543"/>
                <a:gd name="T76" fmla="*/ 9195 w 10263"/>
                <a:gd name="T77" fmla="*/ 5721 h 9543"/>
                <a:gd name="T78" fmla="*/ 9536 w 10263"/>
                <a:gd name="T79" fmla="*/ 5788 h 9543"/>
                <a:gd name="T80" fmla="*/ 9869 w 10263"/>
                <a:gd name="T81" fmla="*/ 5877 h 9543"/>
                <a:gd name="T82" fmla="*/ 10193 w 10263"/>
                <a:gd name="T83" fmla="*/ 5988 h 9543"/>
                <a:gd name="T84" fmla="*/ 10235 w 10263"/>
                <a:gd name="T85" fmla="*/ 5674 h 9543"/>
                <a:gd name="T86" fmla="*/ 10259 w 10263"/>
                <a:gd name="T87" fmla="*/ 5353 h 9543"/>
                <a:gd name="T88" fmla="*/ 10237 w 10263"/>
                <a:gd name="T89" fmla="*/ 4611 h 9543"/>
                <a:gd name="T90" fmla="*/ 9860 w 10263"/>
                <a:gd name="T91" fmla="*/ 3137 h 9543"/>
                <a:gd name="T92" fmla="*/ 9091 w 10263"/>
                <a:gd name="T93" fmla="*/ 1869 h 9543"/>
                <a:gd name="T94" fmla="*/ 8001 w 10263"/>
                <a:gd name="T95" fmla="*/ 877 h 9543"/>
                <a:gd name="T96" fmla="*/ 6658 w 10263"/>
                <a:gd name="T97" fmla="*/ 231 h 9543"/>
                <a:gd name="T98" fmla="*/ 5131 w 10263"/>
                <a:gd name="T99" fmla="*/ 0 h 9543"/>
                <a:gd name="T100" fmla="*/ 3605 w 10263"/>
                <a:gd name="T101" fmla="*/ 231 h 9543"/>
                <a:gd name="T102" fmla="*/ 2262 w 10263"/>
                <a:gd name="T103" fmla="*/ 877 h 9543"/>
                <a:gd name="T104" fmla="*/ 1172 w 10263"/>
                <a:gd name="T105" fmla="*/ 1869 h 9543"/>
                <a:gd name="T106" fmla="*/ 403 w 10263"/>
                <a:gd name="T107" fmla="*/ 3137 h 9543"/>
                <a:gd name="T108" fmla="*/ 26 w 10263"/>
                <a:gd name="T109" fmla="*/ 4611 h 9543"/>
                <a:gd name="T110" fmla="*/ 46 w 10263"/>
                <a:gd name="T111" fmla="*/ 5825 h 9543"/>
                <a:gd name="T112" fmla="*/ 277 w 10263"/>
                <a:gd name="T113" fmla="*/ 6805 h 9543"/>
                <a:gd name="T114" fmla="*/ 685 w 10263"/>
                <a:gd name="T115" fmla="*/ 7703 h 9543"/>
                <a:gd name="T116" fmla="*/ 1250 w 10263"/>
                <a:gd name="T117" fmla="*/ 8499 h 9543"/>
                <a:gd name="T118" fmla="*/ 1954 w 10263"/>
                <a:gd name="T119" fmla="*/ 9173 h 9543"/>
                <a:gd name="T120" fmla="*/ 4379 w 10263"/>
                <a:gd name="T121" fmla="*/ 6285 h 9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63" h="9543">
                  <a:moveTo>
                    <a:pt x="4379" y="6285"/>
                  </a:moveTo>
                  <a:lnTo>
                    <a:pt x="4346" y="6258"/>
                  </a:lnTo>
                  <a:lnTo>
                    <a:pt x="4314" y="6233"/>
                  </a:lnTo>
                  <a:lnTo>
                    <a:pt x="4285" y="6210"/>
                  </a:lnTo>
                  <a:lnTo>
                    <a:pt x="4258" y="6186"/>
                  </a:lnTo>
                  <a:lnTo>
                    <a:pt x="4232" y="6166"/>
                  </a:lnTo>
                  <a:lnTo>
                    <a:pt x="4209" y="6146"/>
                  </a:lnTo>
                  <a:lnTo>
                    <a:pt x="4187" y="6126"/>
                  </a:lnTo>
                  <a:lnTo>
                    <a:pt x="4166" y="6107"/>
                  </a:lnTo>
                  <a:lnTo>
                    <a:pt x="4137" y="6076"/>
                  </a:lnTo>
                  <a:lnTo>
                    <a:pt x="4106" y="6042"/>
                  </a:lnTo>
                  <a:lnTo>
                    <a:pt x="4073" y="6004"/>
                  </a:lnTo>
                  <a:lnTo>
                    <a:pt x="4041" y="5961"/>
                  </a:lnTo>
                  <a:lnTo>
                    <a:pt x="4024" y="5939"/>
                  </a:lnTo>
                  <a:lnTo>
                    <a:pt x="4007" y="5915"/>
                  </a:lnTo>
                  <a:lnTo>
                    <a:pt x="3991" y="5890"/>
                  </a:lnTo>
                  <a:lnTo>
                    <a:pt x="3974" y="5865"/>
                  </a:lnTo>
                  <a:lnTo>
                    <a:pt x="3957" y="5837"/>
                  </a:lnTo>
                  <a:lnTo>
                    <a:pt x="3941" y="5809"/>
                  </a:lnTo>
                  <a:lnTo>
                    <a:pt x="3926" y="5781"/>
                  </a:lnTo>
                  <a:lnTo>
                    <a:pt x="3910" y="5750"/>
                  </a:lnTo>
                  <a:lnTo>
                    <a:pt x="3895" y="5720"/>
                  </a:lnTo>
                  <a:lnTo>
                    <a:pt x="3881" y="5688"/>
                  </a:lnTo>
                  <a:lnTo>
                    <a:pt x="3867" y="5655"/>
                  </a:lnTo>
                  <a:lnTo>
                    <a:pt x="3853" y="5621"/>
                  </a:lnTo>
                  <a:lnTo>
                    <a:pt x="3841" y="5587"/>
                  </a:lnTo>
                  <a:lnTo>
                    <a:pt x="3829" y="5551"/>
                  </a:lnTo>
                  <a:lnTo>
                    <a:pt x="3818" y="5513"/>
                  </a:lnTo>
                  <a:lnTo>
                    <a:pt x="3807" y="5476"/>
                  </a:lnTo>
                  <a:lnTo>
                    <a:pt x="3799" y="5437"/>
                  </a:lnTo>
                  <a:lnTo>
                    <a:pt x="3791" y="5397"/>
                  </a:lnTo>
                  <a:lnTo>
                    <a:pt x="3783" y="5356"/>
                  </a:lnTo>
                  <a:lnTo>
                    <a:pt x="3777" y="5315"/>
                  </a:lnTo>
                  <a:lnTo>
                    <a:pt x="3773" y="5272"/>
                  </a:lnTo>
                  <a:lnTo>
                    <a:pt x="3769" y="5228"/>
                  </a:lnTo>
                  <a:lnTo>
                    <a:pt x="3767" y="5183"/>
                  </a:lnTo>
                  <a:lnTo>
                    <a:pt x="3767" y="5138"/>
                  </a:lnTo>
                  <a:lnTo>
                    <a:pt x="3767" y="5092"/>
                  </a:lnTo>
                  <a:lnTo>
                    <a:pt x="3769" y="5048"/>
                  </a:lnTo>
                  <a:lnTo>
                    <a:pt x="3773" y="5004"/>
                  </a:lnTo>
                  <a:lnTo>
                    <a:pt x="3777" y="4961"/>
                  </a:lnTo>
                  <a:lnTo>
                    <a:pt x="3783" y="4919"/>
                  </a:lnTo>
                  <a:lnTo>
                    <a:pt x="3791" y="4879"/>
                  </a:lnTo>
                  <a:lnTo>
                    <a:pt x="3799" y="4839"/>
                  </a:lnTo>
                  <a:lnTo>
                    <a:pt x="3807" y="4801"/>
                  </a:lnTo>
                  <a:lnTo>
                    <a:pt x="3818" y="4763"/>
                  </a:lnTo>
                  <a:lnTo>
                    <a:pt x="3829" y="4725"/>
                  </a:lnTo>
                  <a:lnTo>
                    <a:pt x="3841" y="4689"/>
                  </a:lnTo>
                  <a:lnTo>
                    <a:pt x="3853" y="4655"/>
                  </a:lnTo>
                  <a:lnTo>
                    <a:pt x="3867" y="4621"/>
                  </a:lnTo>
                  <a:lnTo>
                    <a:pt x="3881" y="4589"/>
                  </a:lnTo>
                  <a:lnTo>
                    <a:pt x="3895" y="4556"/>
                  </a:lnTo>
                  <a:lnTo>
                    <a:pt x="3910" y="4526"/>
                  </a:lnTo>
                  <a:lnTo>
                    <a:pt x="3926" y="4495"/>
                  </a:lnTo>
                  <a:lnTo>
                    <a:pt x="3941" y="4467"/>
                  </a:lnTo>
                  <a:lnTo>
                    <a:pt x="3957" y="4440"/>
                  </a:lnTo>
                  <a:lnTo>
                    <a:pt x="3974" y="4413"/>
                  </a:lnTo>
                  <a:lnTo>
                    <a:pt x="3991" y="4386"/>
                  </a:lnTo>
                  <a:lnTo>
                    <a:pt x="4007" y="4362"/>
                  </a:lnTo>
                  <a:lnTo>
                    <a:pt x="4024" y="4338"/>
                  </a:lnTo>
                  <a:lnTo>
                    <a:pt x="4041" y="4315"/>
                  </a:lnTo>
                  <a:lnTo>
                    <a:pt x="4073" y="4273"/>
                  </a:lnTo>
                  <a:lnTo>
                    <a:pt x="4106" y="4235"/>
                  </a:lnTo>
                  <a:lnTo>
                    <a:pt x="4137" y="4201"/>
                  </a:lnTo>
                  <a:lnTo>
                    <a:pt x="4166" y="4170"/>
                  </a:lnTo>
                  <a:lnTo>
                    <a:pt x="4196" y="4141"/>
                  </a:lnTo>
                  <a:lnTo>
                    <a:pt x="4231" y="4111"/>
                  </a:lnTo>
                  <a:lnTo>
                    <a:pt x="4268" y="4078"/>
                  </a:lnTo>
                  <a:lnTo>
                    <a:pt x="4311" y="4045"/>
                  </a:lnTo>
                  <a:lnTo>
                    <a:pt x="4333" y="4028"/>
                  </a:lnTo>
                  <a:lnTo>
                    <a:pt x="4357" y="4011"/>
                  </a:lnTo>
                  <a:lnTo>
                    <a:pt x="4381" y="3994"/>
                  </a:lnTo>
                  <a:lnTo>
                    <a:pt x="4408" y="3979"/>
                  </a:lnTo>
                  <a:lnTo>
                    <a:pt x="4434" y="3962"/>
                  </a:lnTo>
                  <a:lnTo>
                    <a:pt x="4462" y="3946"/>
                  </a:lnTo>
                  <a:lnTo>
                    <a:pt x="4490" y="3929"/>
                  </a:lnTo>
                  <a:lnTo>
                    <a:pt x="4521" y="3915"/>
                  </a:lnTo>
                  <a:lnTo>
                    <a:pt x="4551" y="3899"/>
                  </a:lnTo>
                  <a:lnTo>
                    <a:pt x="4583" y="3884"/>
                  </a:lnTo>
                  <a:lnTo>
                    <a:pt x="4615" y="3871"/>
                  </a:lnTo>
                  <a:lnTo>
                    <a:pt x="4650" y="3857"/>
                  </a:lnTo>
                  <a:lnTo>
                    <a:pt x="4684" y="3844"/>
                  </a:lnTo>
                  <a:lnTo>
                    <a:pt x="4720" y="3833"/>
                  </a:lnTo>
                  <a:lnTo>
                    <a:pt x="4756" y="3821"/>
                  </a:lnTo>
                  <a:lnTo>
                    <a:pt x="4794" y="3812"/>
                  </a:lnTo>
                  <a:lnTo>
                    <a:pt x="4833" y="3802"/>
                  </a:lnTo>
                  <a:lnTo>
                    <a:pt x="4873" y="3794"/>
                  </a:lnTo>
                  <a:lnTo>
                    <a:pt x="4914" y="3787"/>
                  </a:lnTo>
                  <a:lnTo>
                    <a:pt x="4954" y="3781"/>
                  </a:lnTo>
                  <a:lnTo>
                    <a:pt x="4997" y="3776"/>
                  </a:lnTo>
                  <a:lnTo>
                    <a:pt x="5041" y="3773"/>
                  </a:lnTo>
                  <a:lnTo>
                    <a:pt x="5085" y="3771"/>
                  </a:lnTo>
                  <a:lnTo>
                    <a:pt x="5131" y="3770"/>
                  </a:lnTo>
                  <a:lnTo>
                    <a:pt x="5178" y="3771"/>
                  </a:lnTo>
                  <a:lnTo>
                    <a:pt x="5222" y="3773"/>
                  </a:lnTo>
                  <a:lnTo>
                    <a:pt x="5266" y="3776"/>
                  </a:lnTo>
                  <a:lnTo>
                    <a:pt x="5308" y="3780"/>
                  </a:lnTo>
                  <a:lnTo>
                    <a:pt x="5349" y="3787"/>
                  </a:lnTo>
                  <a:lnTo>
                    <a:pt x="5390" y="3794"/>
                  </a:lnTo>
                  <a:lnTo>
                    <a:pt x="5430" y="3802"/>
                  </a:lnTo>
                  <a:lnTo>
                    <a:pt x="5469" y="3812"/>
                  </a:lnTo>
                  <a:lnTo>
                    <a:pt x="5506" y="3821"/>
                  </a:lnTo>
                  <a:lnTo>
                    <a:pt x="5543" y="3833"/>
                  </a:lnTo>
                  <a:lnTo>
                    <a:pt x="5579" y="3844"/>
                  </a:lnTo>
                  <a:lnTo>
                    <a:pt x="5613" y="3857"/>
                  </a:lnTo>
                  <a:lnTo>
                    <a:pt x="5648" y="3871"/>
                  </a:lnTo>
                  <a:lnTo>
                    <a:pt x="5680" y="3884"/>
                  </a:lnTo>
                  <a:lnTo>
                    <a:pt x="5712" y="3899"/>
                  </a:lnTo>
                  <a:lnTo>
                    <a:pt x="5742" y="3914"/>
                  </a:lnTo>
                  <a:lnTo>
                    <a:pt x="5772" y="3929"/>
                  </a:lnTo>
                  <a:lnTo>
                    <a:pt x="5801" y="3945"/>
                  </a:lnTo>
                  <a:lnTo>
                    <a:pt x="5829" y="3961"/>
                  </a:lnTo>
                  <a:lnTo>
                    <a:pt x="5855" y="3978"/>
                  </a:lnTo>
                  <a:lnTo>
                    <a:pt x="5881" y="3994"/>
                  </a:lnTo>
                  <a:lnTo>
                    <a:pt x="5906" y="4011"/>
                  </a:lnTo>
                  <a:lnTo>
                    <a:pt x="5930" y="4028"/>
                  </a:lnTo>
                  <a:lnTo>
                    <a:pt x="5952" y="4045"/>
                  </a:lnTo>
                  <a:lnTo>
                    <a:pt x="5995" y="4077"/>
                  </a:lnTo>
                  <a:lnTo>
                    <a:pt x="6032" y="4110"/>
                  </a:lnTo>
                  <a:lnTo>
                    <a:pt x="6067" y="4141"/>
                  </a:lnTo>
                  <a:lnTo>
                    <a:pt x="6097" y="4169"/>
                  </a:lnTo>
                  <a:lnTo>
                    <a:pt x="6126" y="4200"/>
                  </a:lnTo>
                  <a:lnTo>
                    <a:pt x="6157" y="4234"/>
                  </a:lnTo>
                  <a:lnTo>
                    <a:pt x="6189" y="4272"/>
                  </a:lnTo>
                  <a:lnTo>
                    <a:pt x="6222" y="4314"/>
                  </a:lnTo>
                  <a:lnTo>
                    <a:pt x="6239" y="4337"/>
                  </a:lnTo>
                  <a:lnTo>
                    <a:pt x="6255" y="4361"/>
                  </a:lnTo>
                  <a:lnTo>
                    <a:pt x="6272" y="4385"/>
                  </a:lnTo>
                  <a:lnTo>
                    <a:pt x="6289" y="4412"/>
                  </a:lnTo>
                  <a:lnTo>
                    <a:pt x="6306" y="4438"/>
                  </a:lnTo>
                  <a:lnTo>
                    <a:pt x="6321" y="4466"/>
                  </a:lnTo>
                  <a:lnTo>
                    <a:pt x="6337" y="4494"/>
                  </a:lnTo>
                  <a:lnTo>
                    <a:pt x="6353" y="4524"/>
                  </a:lnTo>
                  <a:lnTo>
                    <a:pt x="6367" y="4555"/>
                  </a:lnTo>
                  <a:lnTo>
                    <a:pt x="6382" y="4587"/>
                  </a:lnTo>
                  <a:lnTo>
                    <a:pt x="6396" y="4619"/>
                  </a:lnTo>
                  <a:lnTo>
                    <a:pt x="6409" y="4653"/>
                  </a:lnTo>
                  <a:lnTo>
                    <a:pt x="6422" y="4688"/>
                  </a:lnTo>
                  <a:lnTo>
                    <a:pt x="6433" y="4724"/>
                  </a:lnTo>
                  <a:lnTo>
                    <a:pt x="6445" y="4761"/>
                  </a:lnTo>
                  <a:lnTo>
                    <a:pt x="6455" y="4798"/>
                  </a:lnTo>
                  <a:lnTo>
                    <a:pt x="6464" y="4837"/>
                  </a:lnTo>
                  <a:lnTo>
                    <a:pt x="6472" y="4877"/>
                  </a:lnTo>
                  <a:lnTo>
                    <a:pt x="6480" y="4917"/>
                  </a:lnTo>
                  <a:lnTo>
                    <a:pt x="6486" y="4959"/>
                  </a:lnTo>
                  <a:lnTo>
                    <a:pt x="6490" y="5002"/>
                  </a:lnTo>
                  <a:lnTo>
                    <a:pt x="6494" y="5046"/>
                  </a:lnTo>
                  <a:lnTo>
                    <a:pt x="6496" y="5090"/>
                  </a:lnTo>
                  <a:lnTo>
                    <a:pt x="6496" y="5136"/>
                  </a:lnTo>
                  <a:lnTo>
                    <a:pt x="6496" y="5181"/>
                  </a:lnTo>
                  <a:lnTo>
                    <a:pt x="6494" y="5226"/>
                  </a:lnTo>
                  <a:lnTo>
                    <a:pt x="6490" y="5270"/>
                  </a:lnTo>
                  <a:lnTo>
                    <a:pt x="6486" y="5313"/>
                  </a:lnTo>
                  <a:lnTo>
                    <a:pt x="6480" y="5354"/>
                  </a:lnTo>
                  <a:lnTo>
                    <a:pt x="6472" y="5395"/>
                  </a:lnTo>
                  <a:lnTo>
                    <a:pt x="6464" y="5435"/>
                  </a:lnTo>
                  <a:lnTo>
                    <a:pt x="6455" y="5475"/>
                  </a:lnTo>
                  <a:lnTo>
                    <a:pt x="6445" y="5512"/>
                  </a:lnTo>
                  <a:lnTo>
                    <a:pt x="6433" y="5549"/>
                  </a:lnTo>
                  <a:lnTo>
                    <a:pt x="6422" y="5585"/>
                  </a:lnTo>
                  <a:lnTo>
                    <a:pt x="6409" y="5620"/>
                  </a:lnTo>
                  <a:lnTo>
                    <a:pt x="6396" y="5654"/>
                  </a:lnTo>
                  <a:lnTo>
                    <a:pt x="6382" y="5686"/>
                  </a:lnTo>
                  <a:lnTo>
                    <a:pt x="6367" y="5719"/>
                  </a:lnTo>
                  <a:lnTo>
                    <a:pt x="6353" y="5749"/>
                  </a:lnTo>
                  <a:lnTo>
                    <a:pt x="6337" y="5780"/>
                  </a:lnTo>
                  <a:lnTo>
                    <a:pt x="6321" y="5809"/>
                  </a:lnTo>
                  <a:lnTo>
                    <a:pt x="6306" y="5836"/>
                  </a:lnTo>
                  <a:lnTo>
                    <a:pt x="6289" y="5864"/>
                  </a:lnTo>
                  <a:lnTo>
                    <a:pt x="6272" y="5890"/>
                  </a:lnTo>
                  <a:lnTo>
                    <a:pt x="6255" y="5914"/>
                  </a:lnTo>
                  <a:lnTo>
                    <a:pt x="6239" y="5938"/>
                  </a:lnTo>
                  <a:lnTo>
                    <a:pt x="6222" y="5961"/>
                  </a:lnTo>
                  <a:lnTo>
                    <a:pt x="6189" y="6004"/>
                  </a:lnTo>
                  <a:lnTo>
                    <a:pt x="6157" y="6042"/>
                  </a:lnTo>
                  <a:lnTo>
                    <a:pt x="6126" y="6076"/>
                  </a:lnTo>
                  <a:lnTo>
                    <a:pt x="6097" y="6107"/>
                  </a:lnTo>
                  <a:lnTo>
                    <a:pt x="6076" y="6126"/>
                  </a:lnTo>
                  <a:lnTo>
                    <a:pt x="6054" y="6146"/>
                  </a:lnTo>
                  <a:lnTo>
                    <a:pt x="6031" y="6166"/>
                  </a:lnTo>
                  <a:lnTo>
                    <a:pt x="6005" y="6186"/>
                  </a:lnTo>
                  <a:lnTo>
                    <a:pt x="5978" y="6210"/>
                  </a:lnTo>
                  <a:lnTo>
                    <a:pt x="5948" y="6233"/>
                  </a:lnTo>
                  <a:lnTo>
                    <a:pt x="5917" y="6258"/>
                  </a:lnTo>
                  <a:lnTo>
                    <a:pt x="5884" y="6285"/>
                  </a:lnTo>
                  <a:lnTo>
                    <a:pt x="5885" y="6285"/>
                  </a:lnTo>
                  <a:lnTo>
                    <a:pt x="6138" y="6739"/>
                  </a:lnTo>
                  <a:lnTo>
                    <a:pt x="5893" y="6293"/>
                  </a:lnTo>
                  <a:lnTo>
                    <a:pt x="5962" y="6257"/>
                  </a:lnTo>
                  <a:lnTo>
                    <a:pt x="6032" y="6220"/>
                  </a:lnTo>
                  <a:lnTo>
                    <a:pt x="6102" y="6184"/>
                  </a:lnTo>
                  <a:lnTo>
                    <a:pt x="6174" y="6150"/>
                  </a:lnTo>
                  <a:lnTo>
                    <a:pt x="6245" y="6116"/>
                  </a:lnTo>
                  <a:lnTo>
                    <a:pt x="6317" y="6084"/>
                  </a:lnTo>
                  <a:lnTo>
                    <a:pt x="6391" y="6053"/>
                  </a:lnTo>
                  <a:lnTo>
                    <a:pt x="6464" y="6023"/>
                  </a:lnTo>
                  <a:lnTo>
                    <a:pt x="6538" y="5994"/>
                  </a:lnTo>
                  <a:lnTo>
                    <a:pt x="6613" y="5965"/>
                  </a:lnTo>
                  <a:lnTo>
                    <a:pt x="6687" y="5939"/>
                  </a:lnTo>
                  <a:lnTo>
                    <a:pt x="6763" y="5913"/>
                  </a:lnTo>
                  <a:lnTo>
                    <a:pt x="6839" y="5889"/>
                  </a:lnTo>
                  <a:lnTo>
                    <a:pt x="6915" y="5866"/>
                  </a:lnTo>
                  <a:lnTo>
                    <a:pt x="6993" y="5844"/>
                  </a:lnTo>
                  <a:lnTo>
                    <a:pt x="7070" y="5823"/>
                  </a:lnTo>
                  <a:lnTo>
                    <a:pt x="7149" y="5803"/>
                  </a:lnTo>
                  <a:lnTo>
                    <a:pt x="7227" y="5784"/>
                  </a:lnTo>
                  <a:lnTo>
                    <a:pt x="7306" y="5766"/>
                  </a:lnTo>
                  <a:lnTo>
                    <a:pt x="7386" y="5750"/>
                  </a:lnTo>
                  <a:lnTo>
                    <a:pt x="7465" y="5736"/>
                  </a:lnTo>
                  <a:lnTo>
                    <a:pt x="7546" y="5722"/>
                  </a:lnTo>
                  <a:lnTo>
                    <a:pt x="7627" y="5709"/>
                  </a:lnTo>
                  <a:lnTo>
                    <a:pt x="7707" y="5698"/>
                  </a:lnTo>
                  <a:lnTo>
                    <a:pt x="7789" y="5688"/>
                  </a:lnTo>
                  <a:lnTo>
                    <a:pt x="7872" y="5679"/>
                  </a:lnTo>
                  <a:lnTo>
                    <a:pt x="7953" y="5672"/>
                  </a:lnTo>
                  <a:lnTo>
                    <a:pt x="8036" y="5666"/>
                  </a:lnTo>
                  <a:lnTo>
                    <a:pt x="8119" y="5661"/>
                  </a:lnTo>
                  <a:lnTo>
                    <a:pt x="8203" y="5658"/>
                  </a:lnTo>
                  <a:lnTo>
                    <a:pt x="8286" y="5656"/>
                  </a:lnTo>
                  <a:lnTo>
                    <a:pt x="8370" y="5655"/>
                  </a:lnTo>
                  <a:lnTo>
                    <a:pt x="8431" y="5656"/>
                  </a:lnTo>
                  <a:lnTo>
                    <a:pt x="8491" y="5657"/>
                  </a:lnTo>
                  <a:lnTo>
                    <a:pt x="8550" y="5658"/>
                  </a:lnTo>
                  <a:lnTo>
                    <a:pt x="8610" y="5661"/>
                  </a:lnTo>
                  <a:lnTo>
                    <a:pt x="8669" y="5663"/>
                  </a:lnTo>
                  <a:lnTo>
                    <a:pt x="8729" y="5668"/>
                  </a:lnTo>
                  <a:lnTo>
                    <a:pt x="8787" y="5672"/>
                  </a:lnTo>
                  <a:lnTo>
                    <a:pt x="8846" y="5677"/>
                  </a:lnTo>
                  <a:lnTo>
                    <a:pt x="8905" y="5682"/>
                  </a:lnTo>
                  <a:lnTo>
                    <a:pt x="8963" y="5690"/>
                  </a:lnTo>
                  <a:lnTo>
                    <a:pt x="9022" y="5696"/>
                  </a:lnTo>
                  <a:lnTo>
                    <a:pt x="9079" y="5704"/>
                  </a:lnTo>
                  <a:lnTo>
                    <a:pt x="9137" y="5713"/>
                  </a:lnTo>
                  <a:lnTo>
                    <a:pt x="9195" y="5721"/>
                  </a:lnTo>
                  <a:lnTo>
                    <a:pt x="9252" y="5730"/>
                  </a:lnTo>
                  <a:lnTo>
                    <a:pt x="9310" y="5741"/>
                  </a:lnTo>
                  <a:lnTo>
                    <a:pt x="9366" y="5751"/>
                  </a:lnTo>
                  <a:lnTo>
                    <a:pt x="9423" y="5763"/>
                  </a:lnTo>
                  <a:lnTo>
                    <a:pt x="9480" y="5776"/>
                  </a:lnTo>
                  <a:lnTo>
                    <a:pt x="9536" y="5788"/>
                  </a:lnTo>
                  <a:lnTo>
                    <a:pt x="9593" y="5802"/>
                  </a:lnTo>
                  <a:lnTo>
                    <a:pt x="9648" y="5815"/>
                  </a:lnTo>
                  <a:lnTo>
                    <a:pt x="9704" y="5830"/>
                  </a:lnTo>
                  <a:lnTo>
                    <a:pt x="9759" y="5846"/>
                  </a:lnTo>
                  <a:lnTo>
                    <a:pt x="9814" y="5861"/>
                  </a:lnTo>
                  <a:lnTo>
                    <a:pt x="9869" y="5877"/>
                  </a:lnTo>
                  <a:lnTo>
                    <a:pt x="9924" y="5895"/>
                  </a:lnTo>
                  <a:lnTo>
                    <a:pt x="9978" y="5912"/>
                  </a:lnTo>
                  <a:lnTo>
                    <a:pt x="10032" y="5931"/>
                  </a:lnTo>
                  <a:lnTo>
                    <a:pt x="10086" y="5948"/>
                  </a:lnTo>
                  <a:lnTo>
                    <a:pt x="10140" y="5968"/>
                  </a:lnTo>
                  <a:lnTo>
                    <a:pt x="10193" y="5988"/>
                  </a:lnTo>
                  <a:lnTo>
                    <a:pt x="10201" y="5936"/>
                  </a:lnTo>
                  <a:lnTo>
                    <a:pt x="10209" y="5883"/>
                  </a:lnTo>
                  <a:lnTo>
                    <a:pt x="10216" y="5831"/>
                  </a:lnTo>
                  <a:lnTo>
                    <a:pt x="10223" y="5779"/>
                  </a:lnTo>
                  <a:lnTo>
                    <a:pt x="10230" y="5726"/>
                  </a:lnTo>
                  <a:lnTo>
                    <a:pt x="10235" y="5674"/>
                  </a:lnTo>
                  <a:lnTo>
                    <a:pt x="10240" y="5620"/>
                  </a:lnTo>
                  <a:lnTo>
                    <a:pt x="10245" y="5567"/>
                  </a:lnTo>
                  <a:lnTo>
                    <a:pt x="10250" y="5513"/>
                  </a:lnTo>
                  <a:lnTo>
                    <a:pt x="10253" y="5460"/>
                  </a:lnTo>
                  <a:lnTo>
                    <a:pt x="10256" y="5406"/>
                  </a:lnTo>
                  <a:lnTo>
                    <a:pt x="10259" y="5353"/>
                  </a:lnTo>
                  <a:lnTo>
                    <a:pt x="10260" y="5299"/>
                  </a:lnTo>
                  <a:lnTo>
                    <a:pt x="10262" y="5245"/>
                  </a:lnTo>
                  <a:lnTo>
                    <a:pt x="10263" y="5191"/>
                  </a:lnTo>
                  <a:lnTo>
                    <a:pt x="10263" y="5136"/>
                  </a:lnTo>
                  <a:lnTo>
                    <a:pt x="10256" y="4872"/>
                  </a:lnTo>
                  <a:lnTo>
                    <a:pt x="10237" y="4611"/>
                  </a:lnTo>
                  <a:lnTo>
                    <a:pt x="10203" y="4354"/>
                  </a:lnTo>
                  <a:lnTo>
                    <a:pt x="10158" y="4101"/>
                  </a:lnTo>
                  <a:lnTo>
                    <a:pt x="10102" y="3853"/>
                  </a:lnTo>
                  <a:lnTo>
                    <a:pt x="10033" y="3609"/>
                  </a:lnTo>
                  <a:lnTo>
                    <a:pt x="9952" y="3371"/>
                  </a:lnTo>
                  <a:lnTo>
                    <a:pt x="9860" y="3137"/>
                  </a:lnTo>
                  <a:lnTo>
                    <a:pt x="9757" y="2909"/>
                  </a:lnTo>
                  <a:lnTo>
                    <a:pt x="9644" y="2688"/>
                  </a:lnTo>
                  <a:lnTo>
                    <a:pt x="9520" y="2473"/>
                  </a:lnTo>
                  <a:lnTo>
                    <a:pt x="9386" y="2264"/>
                  </a:lnTo>
                  <a:lnTo>
                    <a:pt x="9244" y="2063"/>
                  </a:lnTo>
                  <a:lnTo>
                    <a:pt x="9091" y="1869"/>
                  </a:lnTo>
                  <a:lnTo>
                    <a:pt x="8930" y="1683"/>
                  </a:lnTo>
                  <a:lnTo>
                    <a:pt x="8760" y="1504"/>
                  </a:lnTo>
                  <a:lnTo>
                    <a:pt x="8582" y="1335"/>
                  </a:lnTo>
                  <a:lnTo>
                    <a:pt x="8395" y="1173"/>
                  </a:lnTo>
                  <a:lnTo>
                    <a:pt x="8202" y="1020"/>
                  </a:lnTo>
                  <a:lnTo>
                    <a:pt x="8001" y="877"/>
                  </a:lnTo>
                  <a:lnTo>
                    <a:pt x="7792" y="743"/>
                  </a:lnTo>
                  <a:lnTo>
                    <a:pt x="7577" y="620"/>
                  </a:lnTo>
                  <a:lnTo>
                    <a:pt x="7356" y="506"/>
                  </a:lnTo>
                  <a:lnTo>
                    <a:pt x="7129" y="404"/>
                  </a:lnTo>
                  <a:lnTo>
                    <a:pt x="6895" y="311"/>
                  </a:lnTo>
                  <a:lnTo>
                    <a:pt x="6658" y="231"/>
                  </a:lnTo>
                  <a:lnTo>
                    <a:pt x="6414" y="161"/>
                  </a:lnTo>
                  <a:lnTo>
                    <a:pt x="6165" y="105"/>
                  </a:lnTo>
                  <a:lnTo>
                    <a:pt x="5913" y="59"/>
                  </a:lnTo>
                  <a:lnTo>
                    <a:pt x="5656" y="26"/>
                  </a:lnTo>
                  <a:lnTo>
                    <a:pt x="5395" y="6"/>
                  </a:lnTo>
                  <a:lnTo>
                    <a:pt x="5131" y="0"/>
                  </a:lnTo>
                  <a:lnTo>
                    <a:pt x="4867" y="6"/>
                  </a:lnTo>
                  <a:lnTo>
                    <a:pt x="4607" y="26"/>
                  </a:lnTo>
                  <a:lnTo>
                    <a:pt x="4350" y="59"/>
                  </a:lnTo>
                  <a:lnTo>
                    <a:pt x="4098" y="105"/>
                  </a:lnTo>
                  <a:lnTo>
                    <a:pt x="3849" y="161"/>
                  </a:lnTo>
                  <a:lnTo>
                    <a:pt x="3605" y="231"/>
                  </a:lnTo>
                  <a:lnTo>
                    <a:pt x="3367" y="311"/>
                  </a:lnTo>
                  <a:lnTo>
                    <a:pt x="3134" y="404"/>
                  </a:lnTo>
                  <a:lnTo>
                    <a:pt x="2907" y="506"/>
                  </a:lnTo>
                  <a:lnTo>
                    <a:pt x="2686" y="620"/>
                  </a:lnTo>
                  <a:lnTo>
                    <a:pt x="2471" y="743"/>
                  </a:lnTo>
                  <a:lnTo>
                    <a:pt x="2262" y="877"/>
                  </a:lnTo>
                  <a:lnTo>
                    <a:pt x="2061" y="1020"/>
                  </a:lnTo>
                  <a:lnTo>
                    <a:pt x="1867" y="1173"/>
                  </a:lnTo>
                  <a:lnTo>
                    <a:pt x="1681" y="1335"/>
                  </a:lnTo>
                  <a:lnTo>
                    <a:pt x="1503" y="1504"/>
                  </a:lnTo>
                  <a:lnTo>
                    <a:pt x="1333" y="1683"/>
                  </a:lnTo>
                  <a:lnTo>
                    <a:pt x="1172" y="1869"/>
                  </a:lnTo>
                  <a:lnTo>
                    <a:pt x="1019" y="2063"/>
                  </a:lnTo>
                  <a:lnTo>
                    <a:pt x="876" y="2264"/>
                  </a:lnTo>
                  <a:lnTo>
                    <a:pt x="742" y="2473"/>
                  </a:lnTo>
                  <a:lnTo>
                    <a:pt x="619" y="2688"/>
                  </a:lnTo>
                  <a:lnTo>
                    <a:pt x="506" y="2909"/>
                  </a:lnTo>
                  <a:lnTo>
                    <a:pt x="403" y="3137"/>
                  </a:lnTo>
                  <a:lnTo>
                    <a:pt x="311" y="3369"/>
                  </a:lnTo>
                  <a:lnTo>
                    <a:pt x="230" y="3609"/>
                  </a:lnTo>
                  <a:lnTo>
                    <a:pt x="161" y="3852"/>
                  </a:lnTo>
                  <a:lnTo>
                    <a:pt x="104" y="4100"/>
                  </a:lnTo>
                  <a:lnTo>
                    <a:pt x="59" y="4354"/>
                  </a:lnTo>
                  <a:lnTo>
                    <a:pt x="26" y="4611"/>
                  </a:lnTo>
                  <a:lnTo>
                    <a:pt x="7" y="4872"/>
                  </a:lnTo>
                  <a:lnTo>
                    <a:pt x="0" y="5136"/>
                  </a:lnTo>
                  <a:lnTo>
                    <a:pt x="3" y="5310"/>
                  </a:lnTo>
                  <a:lnTo>
                    <a:pt x="11" y="5483"/>
                  </a:lnTo>
                  <a:lnTo>
                    <a:pt x="26" y="5655"/>
                  </a:lnTo>
                  <a:lnTo>
                    <a:pt x="46" y="5825"/>
                  </a:lnTo>
                  <a:lnTo>
                    <a:pt x="71" y="5994"/>
                  </a:lnTo>
                  <a:lnTo>
                    <a:pt x="101" y="6159"/>
                  </a:lnTo>
                  <a:lnTo>
                    <a:pt x="138" y="6324"/>
                  </a:lnTo>
                  <a:lnTo>
                    <a:pt x="179" y="6486"/>
                  </a:lnTo>
                  <a:lnTo>
                    <a:pt x="225" y="6647"/>
                  </a:lnTo>
                  <a:lnTo>
                    <a:pt x="277" y="6805"/>
                  </a:lnTo>
                  <a:lnTo>
                    <a:pt x="333" y="6961"/>
                  </a:lnTo>
                  <a:lnTo>
                    <a:pt x="395" y="7115"/>
                  </a:lnTo>
                  <a:lnTo>
                    <a:pt x="461" y="7266"/>
                  </a:lnTo>
                  <a:lnTo>
                    <a:pt x="531" y="7414"/>
                  </a:lnTo>
                  <a:lnTo>
                    <a:pt x="605" y="7561"/>
                  </a:lnTo>
                  <a:lnTo>
                    <a:pt x="685" y="7703"/>
                  </a:lnTo>
                  <a:lnTo>
                    <a:pt x="769" y="7844"/>
                  </a:lnTo>
                  <a:lnTo>
                    <a:pt x="858" y="7981"/>
                  </a:lnTo>
                  <a:lnTo>
                    <a:pt x="950" y="8115"/>
                  </a:lnTo>
                  <a:lnTo>
                    <a:pt x="1046" y="8247"/>
                  </a:lnTo>
                  <a:lnTo>
                    <a:pt x="1147" y="8375"/>
                  </a:lnTo>
                  <a:lnTo>
                    <a:pt x="1250" y="8499"/>
                  </a:lnTo>
                  <a:lnTo>
                    <a:pt x="1359" y="8621"/>
                  </a:lnTo>
                  <a:lnTo>
                    <a:pt x="1471" y="8738"/>
                  </a:lnTo>
                  <a:lnTo>
                    <a:pt x="1587" y="8852"/>
                  </a:lnTo>
                  <a:lnTo>
                    <a:pt x="1705" y="8964"/>
                  </a:lnTo>
                  <a:lnTo>
                    <a:pt x="1828" y="9071"/>
                  </a:lnTo>
                  <a:lnTo>
                    <a:pt x="1954" y="9173"/>
                  </a:lnTo>
                  <a:lnTo>
                    <a:pt x="2083" y="9272"/>
                  </a:lnTo>
                  <a:lnTo>
                    <a:pt x="2215" y="9366"/>
                  </a:lnTo>
                  <a:lnTo>
                    <a:pt x="2350" y="9457"/>
                  </a:lnTo>
                  <a:lnTo>
                    <a:pt x="2490" y="9543"/>
                  </a:lnTo>
                  <a:lnTo>
                    <a:pt x="4378" y="6285"/>
                  </a:lnTo>
                  <a:lnTo>
                    <a:pt x="4379" y="6285"/>
                  </a:lnTo>
                  <a:close/>
                </a:path>
              </a:pathLst>
            </a:custGeom>
            <a:gradFill>
              <a:gsLst>
                <a:gs pos="0">
                  <a:srgbClr val="2593CF"/>
                </a:gs>
                <a:gs pos="100000">
                  <a:srgbClr val="2593CF">
                    <a:lumMod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381000" dist="50800" dir="5400000" sx="101000" sy="101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9" name="Freeform 923">
              <a:extLst>
                <a:ext uri="{FF2B5EF4-FFF2-40B4-BE49-F238E27FC236}">
                  <a16:creationId xmlns:a16="http://schemas.microsoft.com/office/drawing/2014/main" id="{8D3F6809-4683-44C3-85FB-78EA37A1B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1090" y="4531871"/>
              <a:ext cx="1165133" cy="1167884"/>
            </a:xfrm>
            <a:custGeom>
              <a:avLst/>
              <a:gdLst>
                <a:gd name="T0" fmla="*/ 3381 w 3389"/>
                <a:gd name="T1" fmla="*/ 1870 h 3394"/>
                <a:gd name="T2" fmla="*/ 3336 w 3389"/>
                <a:gd name="T3" fmla="*/ 2121 h 3394"/>
                <a:gd name="T4" fmla="*/ 3256 w 3389"/>
                <a:gd name="T5" fmla="*/ 2357 h 3394"/>
                <a:gd name="T6" fmla="*/ 3144 w 3389"/>
                <a:gd name="T7" fmla="*/ 2576 h 3394"/>
                <a:gd name="T8" fmla="*/ 3003 w 3389"/>
                <a:gd name="T9" fmla="*/ 2776 h 3394"/>
                <a:gd name="T10" fmla="*/ 2834 w 3389"/>
                <a:gd name="T11" fmla="*/ 2952 h 3394"/>
                <a:gd name="T12" fmla="*/ 2642 w 3389"/>
                <a:gd name="T13" fmla="*/ 3103 h 3394"/>
                <a:gd name="T14" fmla="*/ 2430 w 3389"/>
                <a:gd name="T15" fmla="*/ 3226 h 3394"/>
                <a:gd name="T16" fmla="*/ 2198 w 3389"/>
                <a:gd name="T17" fmla="*/ 3317 h 3394"/>
                <a:gd name="T18" fmla="*/ 1952 w 3389"/>
                <a:gd name="T19" fmla="*/ 3374 h 3394"/>
                <a:gd name="T20" fmla="*/ 1694 w 3389"/>
                <a:gd name="T21" fmla="*/ 3394 h 3394"/>
                <a:gd name="T22" fmla="*/ 1437 w 3389"/>
                <a:gd name="T23" fmla="*/ 3374 h 3394"/>
                <a:gd name="T24" fmla="*/ 1191 w 3389"/>
                <a:gd name="T25" fmla="*/ 3317 h 3394"/>
                <a:gd name="T26" fmla="*/ 959 w 3389"/>
                <a:gd name="T27" fmla="*/ 3226 h 3394"/>
                <a:gd name="T28" fmla="*/ 746 w 3389"/>
                <a:gd name="T29" fmla="*/ 3103 h 3394"/>
                <a:gd name="T30" fmla="*/ 555 w 3389"/>
                <a:gd name="T31" fmla="*/ 2952 h 3394"/>
                <a:gd name="T32" fmla="*/ 386 w 3389"/>
                <a:gd name="T33" fmla="*/ 2776 h 3394"/>
                <a:gd name="T34" fmla="*/ 245 w 3389"/>
                <a:gd name="T35" fmla="*/ 2576 h 3394"/>
                <a:gd name="T36" fmla="*/ 133 w 3389"/>
                <a:gd name="T37" fmla="*/ 2357 h 3394"/>
                <a:gd name="T38" fmla="*/ 53 w 3389"/>
                <a:gd name="T39" fmla="*/ 2121 h 3394"/>
                <a:gd name="T40" fmla="*/ 8 w 3389"/>
                <a:gd name="T41" fmla="*/ 1870 h 3394"/>
                <a:gd name="T42" fmla="*/ 2 w 3389"/>
                <a:gd name="T43" fmla="*/ 1609 h 3394"/>
                <a:gd name="T44" fmla="*/ 34 w 3389"/>
                <a:gd name="T45" fmla="*/ 1355 h 3394"/>
                <a:gd name="T46" fmla="*/ 102 w 3389"/>
                <a:gd name="T47" fmla="*/ 1113 h 3394"/>
                <a:gd name="T48" fmla="*/ 204 w 3389"/>
                <a:gd name="T49" fmla="*/ 888 h 3394"/>
                <a:gd name="T50" fmla="*/ 336 w 3389"/>
                <a:gd name="T51" fmla="*/ 681 h 3394"/>
                <a:gd name="T52" fmla="*/ 496 w 3389"/>
                <a:gd name="T53" fmla="*/ 497 h 3394"/>
                <a:gd name="T54" fmla="*/ 680 w 3389"/>
                <a:gd name="T55" fmla="*/ 337 h 3394"/>
                <a:gd name="T56" fmla="*/ 887 w 3389"/>
                <a:gd name="T57" fmla="*/ 204 h 3394"/>
                <a:gd name="T58" fmla="*/ 1112 w 3389"/>
                <a:gd name="T59" fmla="*/ 103 h 3394"/>
                <a:gd name="T60" fmla="*/ 1353 w 3389"/>
                <a:gd name="T61" fmla="*/ 35 h 3394"/>
                <a:gd name="T62" fmla="*/ 1607 w 3389"/>
                <a:gd name="T63" fmla="*/ 2 h 3394"/>
                <a:gd name="T64" fmla="*/ 1867 w 3389"/>
                <a:gd name="T65" fmla="*/ 8 h 3394"/>
                <a:gd name="T66" fmla="*/ 2118 w 3389"/>
                <a:gd name="T67" fmla="*/ 53 h 3394"/>
                <a:gd name="T68" fmla="*/ 2354 w 3389"/>
                <a:gd name="T69" fmla="*/ 133 h 3394"/>
                <a:gd name="T70" fmla="*/ 2573 w 3389"/>
                <a:gd name="T71" fmla="*/ 245 h 3394"/>
                <a:gd name="T72" fmla="*/ 2772 w 3389"/>
                <a:gd name="T73" fmla="*/ 387 h 3394"/>
                <a:gd name="T74" fmla="*/ 2949 w 3389"/>
                <a:gd name="T75" fmla="*/ 556 h 3394"/>
                <a:gd name="T76" fmla="*/ 3100 w 3389"/>
                <a:gd name="T77" fmla="*/ 747 h 3394"/>
                <a:gd name="T78" fmla="*/ 3223 w 3389"/>
                <a:gd name="T79" fmla="*/ 961 h 3394"/>
                <a:gd name="T80" fmla="*/ 3314 w 3389"/>
                <a:gd name="T81" fmla="*/ 1192 h 3394"/>
                <a:gd name="T82" fmla="*/ 3370 w 3389"/>
                <a:gd name="T83" fmla="*/ 1438 h 3394"/>
                <a:gd name="T84" fmla="*/ 3389 w 3389"/>
                <a:gd name="T85" fmla="*/ 1696 h 3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89" h="3394">
                  <a:moveTo>
                    <a:pt x="3389" y="1696"/>
                  </a:moveTo>
                  <a:lnTo>
                    <a:pt x="3387" y="1784"/>
                  </a:lnTo>
                  <a:lnTo>
                    <a:pt x="3381" y="1870"/>
                  </a:lnTo>
                  <a:lnTo>
                    <a:pt x="3370" y="1955"/>
                  </a:lnTo>
                  <a:lnTo>
                    <a:pt x="3355" y="2038"/>
                  </a:lnTo>
                  <a:lnTo>
                    <a:pt x="3336" y="2121"/>
                  </a:lnTo>
                  <a:lnTo>
                    <a:pt x="3314" y="2201"/>
                  </a:lnTo>
                  <a:lnTo>
                    <a:pt x="3287" y="2280"/>
                  </a:lnTo>
                  <a:lnTo>
                    <a:pt x="3256" y="2357"/>
                  </a:lnTo>
                  <a:lnTo>
                    <a:pt x="3223" y="2432"/>
                  </a:lnTo>
                  <a:lnTo>
                    <a:pt x="3185" y="2506"/>
                  </a:lnTo>
                  <a:lnTo>
                    <a:pt x="3144" y="2576"/>
                  </a:lnTo>
                  <a:lnTo>
                    <a:pt x="3100" y="2645"/>
                  </a:lnTo>
                  <a:lnTo>
                    <a:pt x="3053" y="2711"/>
                  </a:lnTo>
                  <a:lnTo>
                    <a:pt x="3003" y="2776"/>
                  </a:lnTo>
                  <a:lnTo>
                    <a:pt x="2949" y="2837"/>
                  </a:lnTo>
                  <a:lnTo>
                    <a:pt x="2893" y="2897"/>
                  </a:lnTo>
                  <a:lnTo>
                    <a:pt x="2834" y="2952"/>
                  </a:lnTo>
                  <a:lnTo>
                    <a:pt x="2772" y="3006"/>
                  </a:lnTo>
                  <a:lnTo>
                    <a:pt x="2708" y="3056"/>
                  </a:lnTo>
                  <a:lnTo>
                    <a:pt x="2642" y="3103"/>
                  </a:lnTo>
                  <a:lnTo>
                    <a:pt x="2573" y="3147"/>
                  </a:lnTo>
                  <a:lnTo>
                    <a:pt x="2502" y="3188"/>
                  </a:lnTo>
                  <a:lnTo>
                    <a:pt x="2430" y="3226"/>
                  </a:lnTo>
                  <a:lnTo>
                    <a:pt x="2354" y="3259"/>
                  </a:lnTo>
                  <a:lnTo>
                    <a:pt x="2277" y="3290"/>
                  </a:lnTo>
                  <a:lnTo>
                    <a:pt x="2198" y="3317"/>
                  </a:lnTo>
                  <a:lnTo>
                    <a:pt x="2118" y="3340"/>
                  </a:lnTo>
                  <a:lnTo>
                    <a:pt x="2036" y="3359"/>
                  </a:lnTo>
                  <a:lnTo>
                    <a:pt x="1952" y="3374"/>
                  </a:lnTo>
                  <a:lnTo>
                    <a:pt x="1867" y="3384"/>
                  </a:lnTo>
                  <a:lnTo>
                    <a:pt x="1781" y="3390"/>
                  </a:lnTo>
                  <a:lnTo>
                    <a:pt x="1694" y="3394"/>
                  </a:lnTo>
                  <a:lnTo>
                    <a:pt x="1607" y="3390"/>
                  </a:lnTo>
                  <a:lnTo>
                    <a:pt x="1521" y="3384"/>
                  </a:lnTo>
                  <a:lnTo>
                    <a:pt x="1437" y="3374"/>
                  </a:lnTo>
                  <a:lnTo>
                    <a:pt x="1353" y="3359"/>
                  </a:lnTo>
                  <a:lnTo>
                    <a:pt x="1271" y="3340"/>
                  </a:lnTo>
                  <a:lnTo>
                    <a:pt x="1191" y="3317"/>
                  </a:lnTo>
                  <a:lnTo>
                    <a:pt x="1112" y="3290"/>
                  </a:lnTo>
                  <a:lnTo>
                    <a:pt x="1035" y="3259"/>
                  </a:lnTo>
                  <a:lnTo>
                    <a:pt x="959" y="3226"/>
                  </a:lnTo>
                  <a:lnTo>
                    <a:pt x="887" y="3188"/>
                  </a:lnTo>
                  <a:lnTo>
                    <a:pt x="816" y="3147"/>
                  </a:lnTo>
                  <a:lnTo>
                    <a:pt x="746" y="3103"/>
                  </a:lnTo>
                  <a:lnTo>
                    <a:pt x="680" y="3056"/>
                  </a:lnTo>
                  <a:lnTo>
                    <a:pt x="617" y="3006"/>
                  </a:lnTo>
                  <a:lnTo>
                    <a:pt x="555" y="2952"/>
                  </a:lnTo>
                  <a:lnTo>
                    <a:pt x="496" y="2897"/>
                  </a:lnTo>
                  <a:lnTo>
                    <a:pt x="440" y="2837"/>
                  </a:lnTo>
                  <a:lnTo>
                    <a:pt x="386" y="2776"/>
                  </a:lnTo>
                  <a:lnTo>
                    <a:pt x="336" y="2711"/>
                  </a:lnTo>
                  <a:lnTo>
                    <a:pt x="289" y="2645"/>
                  </a:lnTo>
                  <a:lnTo>
                    <a:pt x="245" y="2576"/>
                  </a:lnTo>
                  <a:lnTo>
                    <a:pt x="204" y="2506"/>
                  </a:lnTo>
                  <a:lnTo>
                    <a:pt x="166" y="2432"/>
                  </a:lnTo>
                  <a:lnTo>
                    <a:pt x="133" y="2357"/>
                  </a:lnTo>
                  <a:lnTo>
                    <a:pt x="102" y="2280"/>
                  </a:lnTo>
                  <a:lnTo>
                    <a:pt x="75" y="2201"/>
                  </a:lnTo>
                  <a:lnTo>
                    <a:pt x="53" y="2121"/>
                  </a:lnTo>
                  <a:lnTo>
                    <a:pt x="34" y="2038"/>
                  </a:lnTo>
                  <a:lnTo>
                    <a:pt x="18" y="1955"/>
                  </a:lnTo>
                  <a:lnTo>
                    <a:pt x="8" y="1870"/>
                  </a:lnTo>
                  <a:lnTo>
                    <a:pt x="2" y="1784"/>
                  </a:lnTo>
                  <a:lnTo>
                    <a:pt x="0" y="1696"/>
                  </a:lnTo>
                  <a:lnTo>
                    <a:pt x="2" y="1609"/>
                  </a:lnTo>
                  <a:lnTo>
                    <a:pt x="8" y="1523"/>
                  </a:lnTo>
                  <a:lnTo>
                    <a:pt x="18" y="1438"/>
                  </a:lnTo>
                  <a:lnTo>
                    <a:pt x="34" y="1355"/>
                  </a:lnTo>
                  <a:lnTo>
                    <a:pt x="53" y="1273"/>
                  </a:lnTo>
                  <a:lnTo>
                    <a:pt x="75" y="1192"/>
                  </a:lnTo>
                  <a:lnTo>
                    <a:pt x="102" y="1113"/>
                  </a:lnTo>
                  <a:lnTo>
                    <a:pt x="133" y="1036"/>
                  </a:lnTo>
                  <a:lnTo>
                    <a:pt x="166" y="961"/>
                  </a:lnTo>
                  <a:lnTo>
                    <a:pt x="204" y="888"/>
                  </a:lnTo>
                  <a:lnTo>
                    <a:pt x="245" y="817"/>
                  </a:lnTo>
                  <a:lnTo>
                    <a:pt x="289" y="747"/>
                  </a:lnTo>
                  <a:lnTo>
                    <a:pt x="336" y="681"/>
                  </a:lnTo>
                  <a:lnTo>
                    <a:pt x="386" y="617"/>
                  </a:lnTo>
                  <a:lnTo>
                    <a:pt x="440" y="556"/>
                  </a:lnTo>
                  <a:lnTo>
                    <a:pt x="496" y="497"/>
                  </a:lnTo>
                  <a:lnTo>
                    <a:pt x="555" y="440"/>
                  </a:lnTo>
                  <a:lnTo>
                    <a:pt x="617" y="387"/>
                  </a:lnTo>
                  <a:lnTo>
                    <a:pt x="680" y="337"/>
                  </a:lnTo>
                  <a:lnTo>
                    <a:pt x="746" y="289"/>
                  </a:lnTo>
                  <a:lnTo>
                    <a:pt x="816" y="245"/>
                  </a:lnTo>
                  <a:lnTo>
                    <a:pt x="887" y="204"/>
                  </a:lnTo>
                  <a:lnTo>
                    <a:pt x="959" y="167"/>
                  </a:lnTo>
                  <a:lnTo>
                    <a:pt x="1035" y="133"/>
                  </a:lnTo>
                  <a:lnTo>
                    <a:pt x="1112" y="103"/>
                  </a:lnTo>
                  <a:lnTo>
                    <a:pt x="1191" y="77"/>
                  </a:lnTo>
                  <a:lnTo>
                    <a:pt x="1271" y="53"/>
                  </a:lnTo>
                  <a:lnTo>
                    <a:pt x="1353" y="35"/>
                  </a:lnTo>
                  <a:lnTo>
                    <a:pt x="1437" y="20"/>
                  </a:lnTo>
                  <a:lnTo>
                    <a:pt x="1521" y="8"/>
                  </a:lnTo>
                  <a:lnTo>
                    <a:pt x="1607" y="2"/>
                  </a:lnTo>
                  <a:lnTo>
                    <a:pt x="1694" y="0"/>
                  </a:lnTo>
                  <a:lnTo>
                    <a:pt x="1781" y="2"/>
                  </a:lnTo>
                  <a:lnTo>
                    <a:pt x="1867" y="8"/>
                  </a:lnTo>
                  <a:lnTo>
                    <a:pt x="1952" y="20"/>
                  </a:lnTo>
                  <a:lnTo>
                    <a:pt x="2036" y="35"/>
                  </a:lnTo>
                  <a:lnTo>
                    <a:pt x="2118" y="53"/>
                  </a:lnTo>
                  <a:lnTo>
                    <a:pt x="2198" y="77"/>
                  </a:lnTo>
                  <a:lnTo>
                    <a:pt x="2277" y="103"/>
                  </a:lnTo>
                  <a:lnTo>
                    <a:pt x="2354" y="133"/>
                  </a:lnTo>
                  <a:lnTo>
                    <a:pt x="2430" y="167"/>
                  </a:lnTo>
                  <a:lnTo>
                    <a:pt x="2502" y="204"/>
                  </a:lnTo>
                  <a:lnTo>
                    <a:pt x="2573" y="245"/>
                  </a:lnTo>
                  <a:lnTo>
                    <a:pt x="2642" y="289"/>
                  </a:lnTo>
                  <a:lnTo>
                    <a:pt x="2708" y="337"/>
                  </a:lnTo>
                  <a:lnTo>
                    <a:pt x="2772" y="387"/>
                  </a:lnTo>
                  <a:lnTo>
                    <a:pt x="2834" y="440"/>
                  </a:lnTo>
                  <a:lnTo>
                    <a:pt x="2893" y="497"/>
                  </a:lnTo>
                  <a:lnTo>
                    <a:pt x="2949" y="556"/>
                  </a:lnTo>
                  <a:lnTo>
                    <a:pt x="3003" y="617"/>
                  </a:lnTo>
                  <a:lnTo>
                    <a:pt x="3053" y="681"/>
                  </a:lnTo>
                  <a:lnTo>
                    <a:pt x="3100" y="747"/>
                  </a:lnTo>
                  <a:lnTo>
                    <a:pt x="3144" y="817"/>
                  </a:lnTo>
                  <a:lnTo>
                    <a:pt x="3185" y="888"/>
                  </a:lnTo>
                  <a:lnTo>
                    <a:pt x="3223" y="961"/>
                  </a:lnTo>
                  <a:lnTo>
                    <a:pt x="3256" y="1036"/>
                  </a:lnTo>
                  <a:lnTo>
                    <a:pt x="3287" y="1113"/>
                  </a:lnTo>
                  <a:lnTo>
                    <a:pt x="3314" y="1192"/>
                  </a:lnTo>
                  <a:lnTo>
                    <a:pt x="3336" y="1273"/>
                  </a:lnTo>
                  <a:lnTo>
                    <a:pt x="3355" y="1355"/>
                  </a:lnTo>
                  <a:lnTo>
                    <a:pt x="3370" y="1438"/>
                  </a:lnTo>
                  <a:lnTo>
                    <a:pt x="3381" y="1523"/>
                  </a:lnTo>
                  <a:lnTo>
                    <a:pt x="3387" y="1609"/>
                  </a:lnTo>
                  <a:lnTo>
                    <a:pt x="3389" y="16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7150" tIns="28575" rIns="57150" bIns="28575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8C69AD"/>
                  </a:solidFill>
                  <a:latin typeface="Proxima Nova Alt Rg" panose="02000506030000020004" pitchFamily="50" charset="0"/>
                </a:rPr>
                <a:t>1</a:t>
              </a:r>
            </a:p>
          </p:txBody>
        </p:sp>
        <p:sp>
          <p:nvSpPr>
            <p:cNvPr id="20" name="Freeform 924">
              <a:extLst>
                <a:ext uri="{FF2B5EF4-FFF2-40B4-BE49-F238E27FC236}">
                  <a16:creationId xmlns:a16="http://schemas.microsoft.com/office/drawing/2014/main" id="{5F1BE7B4-1EE4-42C6-9D56-C4F68E4A6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8448" y="6437075"/>
              <a:ext cx="1165133" cy="1167884"/>
            </a:xfrm>
            <a:custGeom>
              <a:avLst/>
              <a:gdLst>
                <a:gd name="T0" fmla="*/ 3381 w 3390"/>
                <a:gd name="T1" fmla="*/ 1870 h 3393"/>
                <a:gd name="T2" fmla="*/ 3337 w 3390"/>
                <a:gd name="T3" fmla="*/ 2121 h 3393"/>
                <a:gd name="T4" fmla="*/ 3256 w 3390"/>
                <a:gd name="T5" fmla="*/ 2357 h 3393"/>
                <a:gd name="T6" fmla="*/ 3144 w 3390"/>
                <a:gd name="T7" fmla="*/ 2577 h 3393"/>
                <a:gd name="T8" fmla="*/ 3003 w 3390"/>
                <a:gd name="T9" fmla="*/ 2776 h 3393"/>
                <a:gd name="T10" fmla="*/ 2834 w 3390"/>
                <a:gd name="T11" fmla="*/ 2953 h 3393"/>
                <a:gd name="T12" fmla="*/ 2642 w 3390"/>
                <a:gd name="T13" fmla="*/ 3104 h 3393"/>
                <a:gd name="T14" fmla="*/ 2430 w 3390"/>
                <a:gd name="T15" fmla="*/ 3226 h 3393"/>
                <a:gd name="T16" fmla="*/ 2198 w 3390"/>
                <a:gd name="T17" fmla="*/ 3317 h 3393"/>
                <a:gd name="T18" fmla="*/ 1953 w 3390"/>
                <a:gd name="T19" fmla="*/ 3373 h 3393"/>
                <a:gd name="T20" fmla="*/ 1694 w 3390"/>
                <a:gd name="T21" fmla="*/ 3393 h 3393"/>
                <a:gd name="T22" fmla="*/ 1437 w 3390"/>
                <a:gd name="T23" fmla="*/ 3373 h 3393"/>
                <a:gd name="T24" fmla="*/ 1191 w 3390"/>
                <a:gd name="T25" fmla="*/ 3317 h 3393"/>
                <a:gd name="T26" fmla="*/ 960 w 3390"/>
                <a:gd name="T27" fmla="*/ 3226 h 3393"/>
                <a:gd name="T28" fmla="*/ 746 w 3390"/>
                <a:gd name="T29" fmla="*/ 3104 h 3393"/>
                <a:gd name="T30" fmla="*/ 555 w 3390"/>
                <a:gd name="T31" fmla="*/ 2953 h 3393"/>
                <a:gd name="T32" fmla="*/ 386 w 3390"/>
                <a:gd name="T33" fmla="*/ 2776 h 3393"/>
                <a:gd name="T34" fmla="*/ 245 w 3390"/>
                <a:gd name="T35" fmla="*/ 2577 h 3393"/>
                <a:gd name="T36" fmla="*/ 133 w 3390"/>
                <a:gd name="T37" fmla="*/ 2357 h 3393"/>
                <a:gd name="T38" fmla="*/ 53 w 3390"/>
                <a:gd name="T39" fmla="*/ 2121 h 3393"/>
                <a:gd name="T40" fmla="*/ 8 w 3390"/>
                <a:gd name="T41" fmla="*/ 1870 h 3393"/>
                <a:gd name="T42" fmla="*/ 2 w 3390"/>
                <a:gd name="T43" fmla="*/ 1609 h 3393"/>
                <a:gd name="T44" fmla="*/ 34 w 3390"/>
                <a:gd name="T45" fmla="*/ 1355 h 3393"/>
                <a:gd name="T46" fmla="*/ 102 w 3390"/>
                <a:gd name="T47" fmla="*/ 1113 h 3393"/>
                <a:gd name="T48" fmla="*/ 204 w 3390"/>
                <a:gd name="T49" fmla="*/ 888 h 3393"/>
                <a:gd name="T50" fmla="*/ 336 w 3390"/>
                <a:gd name="T51" fmla="*/ 681 h 3393"/>
                <a:gd name="T52" fmla="*/ 496 w 3390"/>
                <a:gd name="T53" fmla="*/ 497 h 3393"/>
                <a:gd name="T54" fmla="*/ 680 w 3390"/>
                <a:gd name="T55" fmla="*/ 337 h 3393"/>
                <a:gd name="T56" fmla="*/ 887 w 3390"/>
                <a:gd name="T57" fmla="*/ 205 h 3393"/>
                <a:gd name="T58" fmla="*/ 1112 w 3390"/>
                <a:gd name="T59" fmla="*/ 103 h 3393"/>
                <a:gd name="T60" fmla="*/ 1353 w 3390"/>
                <a:gd name="T61" fmla="*/ 34 h 3393"/>
                <a:gd name="T62" fmla="*/ 1608 w 3390"/>
                <a:gd name="T63" fmla="*/ 2 h 3393"/>
                <a:gd name="T64" fmla="*/ 1868 w 3390"/>
                <a:gd name="T65" fmla="*/ 9 h 3393"/>
                <a:gd name="T66" fmla="*/ 2119 w 3390"/>
                <a:gd name="T67" fmla="*/ 53 h 3393"/>
                <a:gd name="T68" fmla="*/ 2354 w 3390"/>
                <a:gd name="T69" fmla="*/ 134 h 3393"/>
                <a:gd name="T70" fmla="*/ 2573 w 3390"/>
                <a:gd name="T71" fmla="*/ 246 h 3393"/>
                <a:gd name="T72" fmla="*/ 2773 w 3390"/>
                <a:gd name="T73" fmla="*/ 388 h 3393"/>
                <a:gd name="T74" fmla="*/ 2949 w 3390"/>
                <a:gd name="T75" fmla="*/ 556 h 3393"/>
                <a:gd name="T76" fmla="*/ 3100 w 3390"/>
                <a:gd name="T77" fmla="*/ 748 h 3393"/>
                <a:gd name="T78" fmla="*/ 3223 w 3390"/>
                <a:gd name="T79" fmla="*/ 961 h 3393"/>
                <a:gd name="T80" fmla="*/ 3314 w 3390"/>
                <a:gd name="T81" fmla="*/ 1192 h 3393"/>
                <a:gd name="T82" fmla="*/ 3370 w 3390"/>
                <a:gd name="T83" fmla="*/ 1438 h 3393"/>
                <a:gd name="T84" fmla="*/ 3390 w 3390"/>
                <a:gd name="T85" fmla="*/ 1697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90" h="3393">
                  <a:moveTo>
                    <a:pt x="3390" y="1697"/>
                  </a:moveTo>
                  <a:lnTo>
                    <a:pt x="3387" y="1784"/>
                  </a:lnTo>
                  <a:lnTo>
                    <a:pt x="3381" y="1870"/>
                  </a:lnTo>
                  <a:lnTo>
                    <a:pt x="3370" y="1955"/>
                  </a:lnTo>
                  <a:lnTo>
                    <a:pt x="3356" y="2039"/>
                  </a:lnTo>
                  <a:lnTo>
                    <a:pt x="3337" y="2121"/>
                  </a:lnTo>
                  <a:lnTo>
                    <a:pt x="3314" y="2201"/>
                  </a:lnTo>
                  <a:lnTo>
                    <a:pt x="3287" y="2280"/>
                  </a:lnTo>
                  <a:lnTo>
                    <a:pt x="3256" y="2357"/>
                  </a:lnTo>
                  <a:lnTo>
                    <a:pt x="3223" y="2432"/>
                  </a:lnTo>
                  <a:lnTo>
                    <a:pt x="3185" y="2505"/>
                  </a:lnTo>
                  <a:lnTo>
                    <a:pt x="3144" y="2577"/>
                  </a:lnTo>
                  <a:lnTo>
                    <a:pt x="3100" y="2645"/>
                  </a:lnTo>
                  <a:lnTo>
                    <a:pt x="3053" y="2712"/>
                  </a:lnTo>
                  <a:lnTo>
                    <a:pt x="3003" y="2776"/>
                  </a:lnTo>
                  <a:lnTo>
                    <a:pt x="2949" y="2838"/>
                  </a:lnTo>
                  <a:lnTo>
                    <a:pt x="2894" y="2896"/>
                  </a:lnTo>
                  <a:lnTo>
                    <a:pt x="2834" y="2953"/>
                  </a:lnTo>
                  <a:lnTo>
                    <a:pt x="2773" y="3005"/>
                  </a:lnTo>
                  <a:lnTo>
                    <a:pt x="2708" y="3056"/>
                  </a:lnTo>
                  <a:lnTo>
                    <a:pt x="2642" y="3104"/>
                  </a:lnTo>
                  <a:lnTo>
                    <a:pt x="2573" y="3148"/>
                  </a:lnTo>
                  <a:lnTo>
                    <a:pt x="2503" y="3189"/>
                  </a:lnTo>
                  <a:lnTo>
                    <a:pt x="2430" y="3226"/>
                  </a:lnTo>
                  <a:lnTo>
                    <a:pt x="2354" y="3260"/>
                  </a:lnTo>
                  <a:lnTo>
                    <a:pt x="2278" y="3291"/>
                  </a:lnTo>
                  <a:lnTo>
                    <a:pt x="2198" y="3317"/>
                  </a:lnTo>
                  <a:lnTo>
                    <a:pt x="2119" y="3340"/>
                  </a:lnTo>
                  <a:lnTo>
                    <a:pt x="2036" y="3359"/>
                  </a:lnTo>
                  <a:lnTo>
                    <a:pt x="1953" y="3373"/>
                  </a:lnTo>
                  <a:lnTo>
                    <a:pt x="1868" y="3385"/>
                  </a:lnTo>
                  <a:lnTo>
                    <a:pt x="1781" y="3391"/>
                  </a:lnTo>
                  <a:lnTo>
                    <a:pt x="1694" y="3393"/>
                  </a:lnTo>
                  <a:lnTo>
                    <a:pt x="1608" y="3391"/>
                  </a:lnTo>
                  <a:lnTo>
                    <a:pt x="1522" y="3385"/>
                  </a:lnTo>
                  <a:lnTo>
                    <a:pt x="1437" y="3373"/>
                  </a:lnTo>
                  <a:lnTo>
                    <a:pt x="1353" y="3359"/>
                  </a:lnTo>
                  <a:lnTo>
                    <a:pt x="1271" y="3340"/>
                  </a:lnTo>
                  <a:lnTo>
                    <a:pt x="1191" y="3317"/>
                  </a:lnTo>
                  <a:lnTo>
                    <a:pt x="1112" y="3291"/>
                  </a:lnTo>
                  <a:lnTo>
                    <a:pt x="1035" y="3260"/>
                  </a:lnTo>
                  <a:lnTo>
                    <a:pt x="960" y="3226"/>
                  </a:lnTo>
                  <a:lnTo>
                    <a:pt x="887" y="3189"/>
                  </a:lnTo>
                  <a:lnTo>
                    <a:pt x="816" y="3148"/>
                  </a:lnTo>
                  <a:lnTo>
                    <a:pt x="746" y="3104"/>
                  </a:lnTo>
                  <a:lnTo>
                    <a:pt x="680" y="3056"/>
                  </a:lnTo>
                  <a:lnTo>
                    <a:pt x="617" y="3005"/>
                  </a:lnTo>
                  <a:lnTo>
                    <a:pt x="555" y="2953"/>
                  </a:lnTo>
                  <a:lnTo>
                    <a:pt x="496" y="2896"/>
                  </a:lnTo>
                  <a:lnTo>
                    <a:pt x="440" y="2838"/>
                  </a:lnTo>
                  <a:lnTo>
                    <a:pt x="386" y="2776"/>
                  </a:lnTo>
                  <a:lnTo>
                    <a:pt x="336" y="2712"/>
                  </a:lnTo>
                  <a:lnTo>
                    <a:pt x="289" y="2645"/>
                  </a:lnTo>
                  <a:lnTo>
                    <a:pt x="245" y="2577"/>
                  </a:lnTo>
                  <a:lnTo>
                    <a:pt x="204" y="2505"/>
                  </a:lnTo>
                  <a:lnTo>
                    <a:pt x="166" y="2432"/>
                  </a:lnTo>
                  <a:lnTo>
                    <a:pt x="133" y="2357"/>
                  </a:lnTo>
                  <a:lnTo>
                    <a:pt x="102" y="2280"/>
                  </a:lnTo>
                  <a:lnTo>
                    <a:pt x="76" y="2201"/>
                  </a:lnTo>
                  <a:lnTo>
                    <a:pt x="53" y="2121"/>
                  </a:lnTo>
                  <a:lnTo>
                    <a:pt x="34" y="2039"/>
                  </a:lnTo>
                  <a:lnTo>
                    <a:pt x="18" y="1955"/>
                  </a:lnTo>
                  <a:lnTo>
                    <a:pt x="8" y="1870"/>
                  </a:lnTo>
                  <a:lnTo>
                    <a:pt x="2" y="1784"/>
                  </a:lnTo>
                  <a:lnTo>
                    <a:pt x="0" y="1697"/>
                  </a:lnTo>
                  <a:lnTo>
                    <a:pt x="2" y="1609"/>
                  </a:lnTo>
                  <a:lnTo>
                    <a:pt x="8" y="1523"/>
                  </a:lnTo>
                  <a:lnTo>
                    <a:pt x="18" y="1438"/>
                  </a:lnTo>
                  <a:lnTo>
                    <a:pt x="34" y="1355"/>
                  </a:lnTo>
                  <a:lnTo>
                    <a:pt x="53" y="1272"/>
                  </a:lnTo>
                  <a:lnTo>
                    <a:pt x="76" y="1192"/>
                  </a:lnTo>
                  <a:lnTo>
                    <a:pt x="102" y="1113"/>
                  </a:lnTo>
                  <a:lnTo>
                    <a:pt x="133" y="1037"/>
                  </a:lnTo>
                  <a:lnTo>
                    <a:pt x="166" y="961"/>
                  </a:lnTo>
                  <a:lnTo>
                    <a:pt x="204" y="888"/>
                  </a:lnTo>
                  <a:lnTo>
                    <a:pt x="245" y="816"/>
                  </a:lnTo>
                  <a:lnTo>
                    <a:pt x="289" y="748"/>
                  </a:lnTo>
                  <a:lnTo>
                    <a:pt x="336" y="681"/>
                  </a:lnTo>
                  <a:lnTo>
                    <a:pt x="386" y="617"/>
                  </a:lnTo>
                  <a:lnTo>
                    <a:pt x="440" y="556"/>
                  </a:lnTo>
                  <a:lnTo>
                    <a:pt x="496" y="497"/>
                  </a:lnTo>
                  <a:lnTo>
                    <a:pt x="555" y="441"/>
                  </a:lnTo>
                  <a:lnTo>
                    <a:pt x="617" y="388"/>
                  </a:lnTo>
                  <a:lnTo>
                    <a:pt x="680" y="337"/>
                  </a:lnTo>
                  <a:lnTo>
                    <a:pt x="746" y="290"/>
                  </a:lnTo>
                  <a:lnTo>
                    <a:pt x="816" y="246"/>
                  </a:lnTo>
                  <a:lnTo>
                    <a:pt x="887" y="205"/>
                  </a:lnTo>
                  <a:lnTo>
                    <a:pt x="960" y="167"/>
                  </a:lnTo>
                  <a:lnTo>
                    <a:pt x="1035" y="134"/>
                  </a:lnTo>
                  <a:lnTo>
                    <a:pt x="1112" y="103"/>
                  </a:lnTo>
                  <a:lnTo>
                    <a:pt x="1191" y="76"/>
                  </a:lnTo>
                  <a:lnTo>
                    <a:pt x="1271" y="53"/>
                  </a:lnTo>
                  <a:lnTo>
                    <a:pt x="1353" y="34"/>
                  </a:lnTo>
                  <a:lnTo>
                    <a:pt x="1437" y="20"/>
                  </a:lnTo>
                  <a:lnTo>
                    <a:pt x="1522" y="9"/>
                  </a:lnTo>
                  <a:lnTo>
                    <a:pt x="1608" y="2"/>
                  </a:lnTo>
                  <a:lnTo>
                    <a:pt x="1694" y="0"/>
                  </a:lnTo>
                  <a:lnTo>
                    <a:pt x="1781" y="2"/>
                  </a:lnTo>
                  <a:lnTo>
                    <a:pt x="1868" y="9"/>
                  </a:lnTo>
                  <a:lnTo>
                    <a:pt x="1953" y="20"/>
                  </a:lnTo>
                  <a:lnTo>
                    <a:pt x="2036" y="34"/>
                  </a:lnTo>
                  <a:lnTo>
                    <a:pt x="2119" y="53"/>
                  </a:lnTo>
                  <a:lnTo>
                    <a:pt x="2198" y="76"/>
                  </a:lnTo>
                  <a:lnTo>
                    <a:pt x="2278" y="103"/>
                  </a:lnTo>
                  <a:lnTo>
                    <a:pt x="2354" y="134"/>
                  </a:lnTo>
                  <a:lnTo>
                    <a:pt x="2430" y="167"/>
                  </a:lnTo>
                  <a:lnTo>
                    <a:pt x="2503" y="205"/>
                  </a:lnTo>
                  <a:lnTo>
                    <a:pt x="2573" y="246"/>
                  </a:lnTo>
                  <a:lnTo>
                    <a:pt x="2642" y="290"/>
                  </a:lnTo>
                  <a:lnTo>
                    <a:pt x="2708" y="337"/>
                  </a:lnTo>
                  <a:lnTo>
                    <a:pt x="2773" y="388"/>
                  </a:lnTo>
                  <a:lnTo>
                    <a:pt x="2834" y="441"/>
                  </a:lnTo>
                  <a:lnTo>
                    <a:pt x="2894" y="497"/>
                  </a:lnTo>
                  <a:lnTo>
                    <a:pt x="2949" y="556"/>
                  </a:lnTo>
                  <a:lnTo>
                    <a:pt x="3003" y="617"/>
                  </a:lnTo>
                  <a:lnTo>
                    <a:pt x="3053" y="681"/>
                  </a:lnTo>
                  <a:lnTo>
                    <a:pt x="3100" y="748"/>
                  </a:lnTo>
                  <a:lnTo>
                    <a:pt x="3144" y="816"/>
                  </a:lnTo>
                  <a:lnTo>
                    <a:pt x="3185" y="888"/>
                  </a:lnTo>
                  <a:lnTo>
                    <a:pt x="3223" y="961"/>
                  </a:lnTo>
                  <a:lnTo>
                    <a:pt x="3256" y="1037"/>
                  </a:lnTo>
                  <a:lnTo>
                    <a:pt x="3287" y="1113"/>
                  </a:lnTo>
                  <a:lnTo>
                    <a:pt x="3314" y="1192"/>
                  </a:lnTo>
                  <a:lnTo>
                    <a:pt x="3337" y="1272"/>
                  </a:lnTo>
                  <a:lnTo>
                    <a:pt x="3356" y="1355"/>
                  </a:lnTo>
                  <a:lnTo>
                    <a:pt x="3370" y="1438"/>
                  </a:lnTo>
                  <a:lnTo>
                    <a:pt x="3381" y="1523"/>
                  </a:lnTo>
                  <a:lnTo>
                    <a:pt x="3387" y="1609"/>
                  </a:lnTo>
                  <a:lnTo>
                    <a:pt x="3390" y="16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7150" tIns="28575" rIns="57150" bIns="28575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8C69AD"/>
                  </a:solidFill>
                  <a:latin typeface="Proxima Nova Alt Rg" panose="02000506030000020004" pitchFamily="50" charset="0"/>
                </a:rPr>
                <a:t>3</a:t>
              </a:r>
            </a:p>
          </p:txBody>
        </p:sp>
        <p:sp>
          <p:nvSpPr>
            <p:cNvPr id="21" name="Freeform 925">
              <a:extLst>
                <a:ext uri="{FF2B5EF4-FFF2-40B4-BE49-F238E27FC236}">
                  <a16:creationId xmlns:a16="http://schemas.microsoft.com/office/drawing/2014/main" id="{96DD73D2-BBBA-43F3-982D-BFAA8244C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978" y="6457709"/>
              <a:ext cx="1166507" cy="1166507"/>
            </a:xfrm>
            <a:custGeom>
              <a:avLst/>
              <a:gdLst>
                <a:gd name="T0" fmla="*/ 3382 w 3391"/>
                <a:gd name="T1" fmla="*/ 1871 h 3394"/>
                <a:gd name="T2" fmla="*/ 3337 w 3391"/>
                <a:gd name="T3" fmla="*/ 2121 h 3394"/>
                <a:gd name="T4" fmla="*/ 3258 w 3391"/>
                <a:gd name="T5" fmla="*/ 2358 h 3394"/>
                <a:gd name="T6" fmla="*/ 3145 w 3391"/>
                <a:gd name="T7" fmla="*/ 2577 h 3394"/>
                <a:gd name="T8" fmla="*/ 3004 w 3391"/>
                <a:gd name="T9" fmla="*/ 2776 h 3394"/>
                <a:gd name="T10" fmla="*/ 2835 w 3391"/>
                <a:gd name="T11" fmla="*/ 2954 h 3394"/>
                <a:gd name="T12" fmla="*/ 2644 w 3391"/>
                <a:gd name="T13" fmla="*/ 3105 h 3394"/>
                <a:gd name="T14" fmla="*/ 2430 w 3391"/>
                <a:gd name="T15" fmla="*/ 3226 h 3394"/>
                <a:gd name="T16" fmla="*/ 2200 w 3391"/>
                <a:gd name="T17" fmla="*/ 3317 h 3394"/>
                <a:gd name="T18" fmla="*/ 1953 w 3391"/>
                <a:gd name="T19" fmla="*/ 3374 h 3394"/>
                <a:gd name="T20" fmla="*/ 1696 w 3391"/>
                <a:gd name="T21" fmla="*/ 3394 h 3394"/>
                <a:gd name="T22" fmla="*/ 1437 w 3391"/>
                <a:gd name="T23" fmla="*/ 3374 h 3394"/>
                <a:gd name="T24" fmla="*/ 1192 w 3391"/>
                <a:gd name="T25" fmla="*/ 3317 h 3394"/>
                <a:gd name="T26" fmla="*/ 960 w 3391"/>
                <a:gd name="T27" fmla="*/ 3226 h 3394"/>
                <a:gd name="T28" fmla="*/ 748 w 3391"/>
                <a:gd name="T29" fmla="*/ 3105 h 3394"/>
                <a:gd name="T30" fmla="*/ 556 w 3391"/>
                <a:gd name="T31" fmla="*/ 2954 h 3394"/>
                <a:gd name="T32" fmla="*/ 387 w 3391"/>
                <a:gd name="T33" fmla="*/ 2776 h 3394"/>
                <a:gd name="T34" fmla="*/ 246 w 3391"/>
                <a:gd name="T35" fmla="*/ 2577 h 3394"/>
                <a:gd name="T36" fmla="*/ 134 w 3391"/>
                <a:gd name="T37" fmla="*/ 2358 h 3394"/>
                <a:gd name="T38" fmla="*/ 53 w 3391"/>
                <a:gd name="T39" fmla="*/ 2121 h 3394"/>
                <a:gd name="T40" fmla="*/ 9 w 3391"/>
                <a:gd name="T41" fmla="*/ 1871 h 3394"/>
                <a:gd name="T42" fmla="*/ 3 w 3391"/>
                <a:gd name="T43" fmla="*/ 1610 h 3394"/>
                <a:gd name="T44" fmla="*/ 34 w 3391"/>
                <a:gd name="T45" fmla="*/ 1355 h 3394"/>
                <a:gd name="T46" fmla="*/ 104 w 3391"/>
                <a:gd name="T47" fmla="*/ 1114 h 3394"/>
                <a:gd name="T48" fmla="*/ 205 w 3391"/>
                <a:gd name="T49" fmla="*/ 888 h 3394"/>
                <a:gd name="T50" fmla="*/ 337 w 3391"/>
                <a:gd name="T51" fmla="*/ 682 h 3394"/>
                <a:gd name="T52" fmla="*/ 496 w 3391"/>
                <a:gd name="T53" fmla="*/ 497 h 3394"/>
                <a:gd name="T54" fmla="*/ 682 w 3391"/>
                <a:gd name="T55" fmla="*/ 338 h 3394"/>
                <a:gd name="T56" fmla="*/ 887 w 3391"/>
                <a:gd name="T57" fmla="*/ 206 h 3394"/>
                <a:gd name="T58" fmla="*/ 1112 w 3391"/>
                <a:gd name="T59" fmla="*/ 103 h 3394"/>
                <a:gd name="T60" fmla="*/ 1354 w 3391"/>
                <a:gd name="T61" fmla="*/ 35 h 3394"/>
                <a:gd name="T62" fmla="*/ 1609 w 3391"/>
                <a:gd name="T63" fmla="*/ 2 h 3394"/>
                <a:gd name="T64" fmla="*/ 1869 w 3391"/>
                <a:gd name="T65" fmla="*/ 10 h 3394"/>
                <a:gd name="T66" fmla="*/ 2119 w 3391"/>
                <a:gd name="T67" fmla="*/ 54 h 3394"/>
                <a:gd name="T68" fmla="*/ 2356 w 3391"/>
                <a:gd name="T69" fmla="*/ 133 h 3394"/>
                <a:gd name="T70" fmla="*/ 2575 w 3391"/>
                <a:gd name="T71" fmla="*/ 247 h 3394"/>
                <a:gd name="T72" fmla="*/ 2774 w 3391"/>
                <a:gd name="T73" fmla="*/ 388 h 3394"/>
                <a:gd name="T74" fmla="*/ 2951 w 3391"/>
                <a:gd name="T75" fmla="*/ 556 h 3394"/>
                <a:gd name="T76" fmla="*/ 3101 w 3391"/>
                <a:gd name="T77" fmla="*/ 749 h 3394"/>
                <a:gd name="T78" fmla="*/ 3224 w 3391"/>
                <a:gd name="T79" fmla="*/ 962 h 3394"/>
                <a:gd name="T80" fmla="*/ 3314 w 3391"/>
                <a:gd name="T81" fmla="*/ 1192 h 3394"/>
                <a:gd name="T82" fmla="*/ 3372 w 3391"/>
                <a:gd name="T83" fmla="*/ 1439 h 3394"/>
                <a:gd name="T84" fmla="*/ 3391 w 3391"/>
                <a:gd name="T85" fmla="*/ 1698 h 3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91" h="3394">
                  <a:moveTo>
                    <a:pt x="3391" y="1698"/>
                  </a:moveTo>
                  <a:lnTo>
                    <a:pt x="3388" y="1785"/>
                  </a:lnTo>
                  <a:lnTo>
                    <a:pt x="3382" y="1871"/>
                  </a:lnTo>
                  <a:lnTo>
                    <a:pt x="3372" y="1956"/>
                  </a:lnTo>
                  <a:lnTo>
                    <a:pt x="3356" y="2039"/>
                  </a:lnTo>
                  <a:lnTo>
                    <a:pt x="3337" y="2121"/>
                  </a:lnTo>
                  <a:lnTo>
                    <a:pt x="3314" y="2202"/>
                  </a:lnTo>
                  <a:lnTo>
                    <a:pt x="3288" y="2281"/>
                  </a:lnTo>
                  <a:lnTo>
                    <a:pt x="3258" y="2358"/>
                  </a:lnTo>
                  <a:lnTo>
                    <a:pt x="3224" y="2433"/>
                  </a:lnTo>
                  <a:lnTo>
                    <a:pt x="3186" y="2506"/>
                  </a:lnTo>
                  <a:lnTo>
                    <a:pt x="3145" y="2577"/>
                  </a:lnTo>
                  <a:lnTo>
                    <a:pt x="3101" y="2645"/>
                  </a:lnTo>
                  <a:lnTo>
                    <a:pt x="3054" y="2712"/>
                  </a:lnTo>
                  <a:lnTo>
                    <a:pt x="3004" y="2776"/>
                  </a:lnTo>
                  <a:lnTo>
                    <a:pt x="2951" y="2838"/>
                  </a:lnTo>
                  <a:lnTo>
                    <a:pt x="2894" y="2897"/>
                  </a:lnTo>
                  <a:lnTo>
                    <a:pt x="2835" y="2954"/>
                  </a:lnTo>
                  <a:lnTo>
                    <a:pt x="2774" y="3006"/>
                  </a:lnTo>
                  <a:lnTo>
                    <a:pt x="2710" y="3056"/>
                  </a:lnTo>
                  <a:lnTo>
                    <a:pt x="2644" y="3105"/>
                  </a:lnTo>
                  <a:lnTo>
                    <a:pt x="2575" y="3149"/>
                  </a:lnTo>
                  <a:lnTo>
                    <a:pt x="2503" y="3189"/>
                  </a:lnTo>
                  <a:lnTo>
                    <a:pt x="2430" y="3226"/>
                  </a:lnTo>
                  <a:lnTo>
                    <a:pt x="2356" y="3261"/>
                  </a:lnTo>
                  <a:lnTo>
                    <a:pt x="2278" y="3291"/>
                  </a:lnTo>
                  <a:lnTo>
                    <a:pt x="2200" y="3317"/>
                  </a:lnTo>
                  <a:lnTo>
                    <a:pt x="2119" y="3340"/>
                  </a:lnTo>
                  <a:lnTo>
                    <a:pt x="2037" y="3359"/>
                  </a:lnTo>
                  <a:lnTo>
                    <a:pt x="1953" y="3374"/>
                  </a:lnTo>
                  <a:lnTo>
                    <a:pt x="1869" y="3385"/>
                  </a:lnTo>
                  <a:lnTo>
                    <a:pt x="1783" y="3392"/>
                  </a:lnTo>
                  <a:lnTo>
                    <a:pt x="1696" y="3394"/>
                  </a:lnTo>
                  <a:lnTo>
                    <a:pt x="1609" y="3392"/>
                  </a:lnTo>
                  <a:lnTo>
                    <a:pt x="1522" y="3385"/>
                  </a:lnTo>
                  <a:lnTo>
                    <a:pt x="1437" y="3374"/>
                  </a:lnTo>
                  <a:lnTo>
                    <a:pt x="1354" y="3359"/>
                  </a:lnTo>
                  <a:lnTo>
                    <a:pt x="1271" y="3340"/>
                  </a:lnTo>
                  <a:lnTo>
                    <a:pt x="1192" y="3317"/>
                  </a:lnTo>
                  <a:lnTo>
                    <a:pt x="1112" y="3291"/>
                  </a:lnTo>
                  <a:lnTo>
                    <a:pt x="1036" y="3261"/>
                  </a:lnTo>
                  <a:lnTo>
                    <a:pt x="960" y="3226"/>
                  </a:lnTo>
                  <a:lnTo>
                    <a:pt x="887" y="3189"/>
                  </a:lnTo>
                  <a:lnTo>
                    <a:pt x="817" y="3149"/>
                  </a:lnTo>
                  <a:lnTo>
                    <a:pt x="748" y="3105"/>
                  </a:lnTo>
                  <a:lnTo>
                    <a:pt x="682" y="3056"/>
                  </a:lnTo>
                  <a:lnTo>
                    <a:pt x="617" y="3006"/>
                  </a:lnTo>
                  <a:lnTo>
                    <a:pt x="556" y="2954"/>
                  </a:lnTo>
                  <a:lnTo>
                    <a:pt x="496" y="2897"/>
                  </a:lnTo>
                  <a:lnTo>
                    <a:pt x="441" y="2838"/>
                  </a:lnTo>
                  <a:lnTo>
                    <a:pt x="387" y="2776"/>
                  </a:lnTo>
                  <a:lnTo>
                    <a:pt x="337" y="2712"/>
                  </a:lnTo>
                  <a:lnTo>
                    <a:pt x="290" y="2645"/>
                  </a:lnTo>
                  <a:lnTo>
                    <a:pt x="246" y="2577"/>
                  </a:lnTo>
                  <a:lnTo>
                    <a:pt x="205" y="2506"/>
                  </a:lnTo>
                  <a:lnTo>
                    <a:pt x="167" y="2433"/>
                  </a:lnTo>
                  <a:lnTo>
                    <a:pt x="134" y="2358"/>
                  </a:lnTo>
                  <a:lnTo>
                    <a:pt x="104" y="2281"/>
                  </a:lnTo>
                  <a:lnTo>
                    <a:pt x="76" y="2202"/>
                  </a:lnTo>
                  <a:lnTo>
                    <a:pt x="53" y="2121"/>
                  </a:lnTo>
                  <a:lnTo>
                    <a:pt x="34" y="2039"/>
                  </a:lnTo>
                  <a:lnTo>
                    <a:pt x="20" y="1956"/>
                  </a:lnTo>
                  <a:lnTo>
                    <a:pt x="9" y="1871"/>
                  </a:lnTo>
                  <a:lnTo>
                    <a:pt x="3" y="1785"/>
                  </a:lnTo>
                  <a:lnTo>
                    <a:pt x="0" y="1698"/>
                  </a:lnTo>
                  <a:lnTo>
                    <a:pt x="3" y="1610"/>
                  </a:lnTo>
                  <a:lnTo>
                    <a:pt x="9" y="1524"/>
                  </a:lnTo>
                  <a:lnTo>
                    <a:pt x="20" y="1439"/>
                  </a:lnTo>
                  <a:lnTo>
                    <a:pt x="34" y="1355"/>
                  </a:lnTo>
                  <a:lnTo>
                    <a:pt x="53" y="1273"/>
                  </a:lnTo>
                  <a:lnTo>
                    <a:pt x="76" y="1192"/>
                  </a:lnTo>
                  <a:lnTo>
                    <a:pt x="104" y="1114"/>
                  </a:lnTo>
                  <a:lnTo>
                    <a:pt x="134" y="1037"/>
                  </a:lnTo>
                  <a:lnTo>
                    <a:pt x="167" y="962"/>
                  </a:lnTo>
                  <a:lnTo>
                    <a:pt x="205" y="888"/>
                  </a:lnTo>
                  <a:lnTo>
                    <a:pt x="246" y="817"/>
                  </a:lnTo>
                  <a:lnTo>
                    <a:pt x="290" y="749"/>
                  </a:lnTo>
                  <a:lnTo>
                    <a:pt x="337" y="682"/>
                  </a:lnTo>
                  <a:lnTo>
                    <a:pt x="387" y="618"/>
                  </a:lnTo>
                  <a:lnTo>
                    <a:pt x="441" y="556"/>
                  </a:lnTo>
                  <a:lnTo>
                    <a:pt x="496" y="497"/>
                  </a:lnTo>
                  <a:lnTo>
                    <a:pt x="556" y="442"/>
                  </a:lnTo>
                  <a:lnTo>
                    <a:pt x="617" y="388"/>
                  </a:lnTo>
                  <a:lnTo>
                    <a:pt x="682" y="338"/>
                  </a:lnTo>
                  <a:lnTo>
                    <a:pt x="748" y="291"/>
                  </a:lnTo>
                  <a:lnTo>
                    <a:pt x="817" y="247"/>
                  </a:lnTo>
                  <a:lnTo>
                    <a:pt x="887" y="206"/>
                  </a:lnTo>
                  <a:lnTo>
                    <a:pt x="960" y="168"/>
                  </a:lnTo>
                  <a:lnTo>
                    <a:pt x="1036" y="133"/>
                  </a:lnTo>
                  <a:lnTo>
                    <a:pt x="1112" y="103"/>
                  </a:lnTo>
                  <a:lnTo>
                    <a:pt x="1192" y="77"/>
                  </a:lnTo>
                  <a:lnTo>
                    <a:pt x="1271" y="54"/>
                  </a:lnTo>
                  <a:lnTo>
                    <a:pt x="1354" y="35"/>
                  </a:lnTo>
                  <a:lnTo>
                    <a:pt x="1437" y="20"/>
                  </a:lnTo>
                  <a:lnTo>
                    <a:pt x="1522" y="10"/>
                  </a:lnTo>
                  <a:lnTo>
                    <a:pt x="1609" y="2"/>
                  </a:lnTo>
                  <a:lnTo>
                    <a:pt x="1696" y="0"/>
                  </a:lnTo>
                  <a:lnTo>
                    <a:pt x="1783" y="2"/>
                  </a:lnTo>
                  <a:lnTo>
                    <a:pt x="1869" y="10"/>
                  </a:lnTo>
                  <a:lnTo>
                    <a:pt x="1953" y="20"/>
                  </a:lnTo>
                  <a:lnTo>
                    <a:pt x="2037" y="35"/>
                  </a:lnTo>
                  <a:lnTo>
                    <a:pt x="2119" y="54"/>
                  </a:lnTo>
                  <a:lnTo>
                    <a:pt x="2200" y="77"/>
                  </a:lnTo>
                  <a:lnTo>
                    <a:pt x="2278" y="103"/>
                  </a:lnTo>
                  <a:lnTo>
                    <a:pt x="2356" y="133"/>
                  </a:lnTo>
                  <a:lnTo>
                    <a:pt x="2430" y="168"/>
                  </a:lnTo>
                  <a:lnTo>
                    <a:pt x="2503" y="206"/>
                  </a:lnTo>
                  <a:lnTo>
                    <a:pt x="2575" y="247"/>
                  </a:lnTo>
                  <a:lnTo>
                    <a:pt x="2644" y="291"/>
                  </a:lnTo>
                  <a:lnTo>
                    <a:pt x="2710" y="338"/>
                  </a:lnTo>
                  <a:lnTo>
                    <a:pt x="2774" y="388"/>
                  </a:lnTo>
                  <a:lnTo>
                    <a:pt x="2835" y="442"/>
                  </a:lnTo>
                  <a:lnTo>
                    <a:pt x="2894" y="497"/>
                  </a:lnTo>
                  <a:lnTo>
                    <a:pt x="2951" y="556"/>
                  </a:lnTo>
                  <a:lnTo>
                    <a:pt x="3004" y="618"/>
                  </a:lnTo>
                  <a:lnTo>
                    <a:pt x="3054" y="682"/>
                  </a:lnTo>
                  <a:lnTo>
                    <a:pt x="3101" y="749"/>
                  </a:lnTo>
                  <a:lnTo>
                    <a:pt x="3145" y="817"/>
                  </a:lnTo>
                  <a:lnTo>
                    <a:pt x="3186" y="888"/>
                  </a:lnTo>
                  <a:lnTo>
                    <a:pt x="3224" y="962"/>
                  </a:lnTo>
                  <a:lnTo>
                    <a:pt x="3258" y="1037"/>
                  </a:lnTo>
                  <a:lnTo>
                    <a:pt x="3288" y="1114"/>
                  </a:lnTo>
                  <a:lnTo>
                    <a:pt x="3314" y="1192"/>
                  </a:lnTo>
                  <a:lnTo>
                    <a:pt x="3337" y="1273"/>
                  </a:lnTo>
                  <a:lnTo>
                    <a:pt x="3356" y="1355"/>
                  </a:lnTo>
                  <a:lnTo>
                    <a:pt x="3372" y="1439"/>
                  </a:lnTo>
                  <a:lnTo>
                    <a:pt x="3382" y="1524"/>
                  </a:lnTo>
                  <a:lnTo>
                    <a:pt x="3388" y="1610"/>
                  </a:lnTo>
                  <a:lnTo>
                    <a:pt x="3391" y="16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7150" tIns="28575" rIns="57150" bIns="28575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8C69AD"/>
                  </a:solidFill>
                  <a:latin typeface="Proxima Nova Alt Rg" panose="02000506030000020004" pitchFamily="50" charset="0"/>
                </a:rPr>
                <a:t>2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62B313B0-74FE-4A41-BA83-166EEE80B3D4}"/>
              </a:ext>
            </a:extLst>
          </p:cNvPr>
          <p:cNvSpPr/>
          <p:nvPr/>
        </p:nvSpPr>
        <p:spPr>
          <a:xfrm>
            <a:off x="4308494" y="805934"/>
            <a:ext cx="3575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Proxima Nova Alt Rg" panose="02000506030000020004" pitchFamily="50" charset="0"/>
              </a:rPr>
              <a:t>Project O</a:t>
            </a:r>
            <a:r>
              <a:rPr lang="en-US" sz="3200" dirty="0" smtClean="0">
                <a:latin typeface="Proxima Nova Alt Rg" panose="02000506030000020004" pitchFamily="50" charset="0"/>
              </a:rPr>
              <a:t>bjectives</a:t>
            </a:r>
            <a:endParaRPr lang="en-US" sz="3200" dirty="0">
              <a:latin typeface="Proxima Nova Alt Rg" panose="02000506030000020004" pitchFamily="50" charset="0"/>
            </a:endParaRP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7D60DEFE-A3C7-4EC6-B746-17D54DF7A4C9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 pitchFamily="50" charset="0"/>
                <a:cs typeface="Segoe UI" panose="020B0502040204020203" pitchFamily="34" charset="0"/>
              </a:rPr>
              <a:pPr/>
              <a:t>4</a:t>
            </a:fld>
            <a:endParaRPr lang="en-US" b="1" dirty="0">
              <a:solidFill>
                <a:srgbClr val="EFA325"/>
              </a:solidFill>
              <a:latin typeface="Proxima Nova Alt Rg" panose="020005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68B0F27-7F4A-414E-8651-408E27BFCE00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86BBA8-03C0-448D-87FB-851F725D93F8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0C0044D3-4038-45D5-A116-ED95A2759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B9114EE5-A6F8-496D-A9EF-DA844B80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069363E-82E5-4332-888D-3F23A6344EB1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906921C8-B2E1-4D7D-BD86-95A3DED3D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32FC59B1-92E0-41DD-82B8-42698524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12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6E85A95-DE4B-45B3-9C06-3102D5D440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Freeform 15"/>
          <p:cNvSpPr/>
          <p:nvPr/>
        </p:nvSpPr>
        <p:spPr>
          <a:xfrm rot="2700000">
            <a:off x="-170936" y="11970"/>
            <a:ext cx="6890502" cy="6806880"/>
          </a:xfrm>
          <a:custGeom>
            <a:avLst/>
            <a:gdLst>
              <a:gd name="connsiteX0" fmla="*/ 11190204 w 13781004"/>
              <a:gd name="connsiteY0" fmla="*/ 7974958 h 13613759"/>
              <a:gd name="connsiteX1" fmla="*/ 13781003 w 13781004"/>
              <a:gd name="connsiteY1" fmla="*/ 7974958 h 13613759"/>
              <a:gd name="connsiteX2" fmla="*/ 13781004 w 13781004"/>
              <a:gd name="connsiteY2" fmla="*/ 13613758 h 13613759"/>
              <a:gd name="connsiteX3" fmla="*/ 11190204 w 13781004"/>
              <a:gd name="connsiteY3" fmla="*/ 13613759 h 13613759"/>
              <a:gd name="connsiteX4" fmla="*/ 2791538 w 13781004"/>
              <a:gd name="connsiteY4" fmla="*/ 1245607 h 13613759"/>
              <a:gd name="connsiteX5" fmla="*/ 4037144 w 13781004"/>
              <a:gd name="connsiteY5" fmla="*/ 0 h 13613759"/>
              <a:gd name="connsiteX6" fmla="*/ 5382339 w 13781004"/>
              <a:gd name="connsiteY6" fmla="*/ 0 h 13613759"/>
              <a:gd name="connsiteX7" fmla="*/ 5382338 w 13781004"/>
              <a:gd name="connsiteY7" fmla="*/ 9173450 h 13613759"/>
              <a:gd name="connsiteX8" fmla="*/ 2791539 w 13781004"/>
              <a:gd name="connsiteY8" fmla="*/ 9173450 h 13613759"/>
              <a:gd name="connsiteX9" fmla="*/ 0 w 13781004"/>
              <a:gd name="connsiteY9" fmla="*/ 4037144 h 13613759"/>
              <a:gd name="connsiteX10" fmla="*/ 2590802 w 13781004"/>
              <a:gd name="connsiteY10" fmla="*/ 1446343 h 13613759"/>
              <a:gd name="connsiteX11" fmla="*/ 2590800 w 13781004"/>
              <a:gd name="connsiteY11" fmla="*/ 6698988 h 13613759"/>
              <a:gd name="connsiteX12" fmla="*/ 0 w 13781004"/>
              <a:gd name="connsiteY12" fmla="*/ 6698988 h 1361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1004" h="13613759">
                <a:moveTo>
                  <a:pt x="11190204" y="7974958"/>
                </a:moveTo>
                <a:lnTo>
                  <a:pt x="13781003" y="7974958"/>
                </a:lnTo>
                <a:lnTo>
                  <a:pt x="13781004" y="13613758"/>
                </a:lnTo>
                <a:lnTo>
                  <a:pt x="11190204" y="13613759"/>
                </a:lnTo>
                <a:close/>
                <a:moveTo>
                  <a:pt x="2791538" y="1245607"/>
                </a:moveTo>
                <a:lnTo>
                  <a:pt x="4037144" y="0"/>
                </a:lnTo>
                <a:lnTo>
                  <a:pt x="5382339" y="0"/>
                </a:lnTo>
                <a:lnTo>
                  <a:pt x="5382338" y="9173450"/>
                </a:lnTo>
                <a:lnTo>
                  <a:pt x="2791539" y="9173450"/>
                </a:lnTo>
                <a:close/>
                <a:moveTo>
                  <a:pt x="0" y="4037144"/>
                </a:moveTo>
                <a:lnTo>
                  <a:pt x="2590802" y="1446343"/>
                </a:lnTo>
                <a:lnTo>
                  <a:pt x="2590800" y="6698988"/>
                </a:lnTo>
                <a:lnTo>
                  <a:pt x="0" y="6698988"/>
                </a:lnTo>
                <a:close/>
              </a:path>
            </a:pathLst>
          </a:custGeom>
          <a:solidFill>
            <a:srgbClr val="2593C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19309-04B5-462B-98A9-95C7CC225785}"/>
              </a:ext>
            </a:extLst>
          </p:cNvPr>
          <p:cNvSpPr/>
          <p:nvPr/>
        </p:nvSpPr>
        <p:spPr>
          <a:xfrm>
            <a:off x="6139296" y="2183147"/>
            <a:ext cx="3386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Proxima Nova Alt Rg" panose="02000506030000020004" pitchFamily="50" charset="0"/>
              </a:rPr>
              <a:t>Scope Statement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CA1765-D0A3-4BBC-BC2C-648642971402}"/>
              </a:ext>
            </a:extLst>
          </p:cNvPr>
          <p:cNvSpPr/>
          <p:nvPr/>
        </p:nvSpPr>
        <p:spPr>
          <a:xfrm>
            <a:off x="6139296" y="2767922"/>
            <a:ext cx="5366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812F"/>
              </a:buClr>
            </a:pPr>
            <a:r>
              <a:rPr lang="en-US" sz="1600" dirty="0">
                <a:latin typeface="Proxima Nova Alt Lt" panose="02000506030000020004" pitchFamily="50" charset="0"/>
              </a:rPr>
              <a:t>The Project is to supply, deliver, install, configure, commission and maintain the XXX System for XXX Department, Ministry of XXX.</a:t>
            </a:r>
          </a:p>
          <a:p>
            <a:pPr>
              <a:lnSpc>
                <a:spcPct val="150000"/>
              </a:lnSpc>
              <a:buClr>
                <a:srgbClr val="00812F"/>
              </a:buClr>
            </a:pPr>
            <a:endParaRPr lang="en-US" sz="1600" dirty="0" smtClean="0">
              <a:latin typeface="Proxima Nova Alt Lt" panose="02000506030000020004" pitchFamily="50" charset="0"/>
            </a:endParaRPr>
          </a:p>
          <a:p>
            <a:pPr>
              <a:lnSpc>
                <a:spcPct val="150000"/>
              </a:lnSpc>
              <a:buClr>
                <a:srgbClr val="00812F"/>
              </a:buClr>
            </a:pPr>
            <a:r>
              <a:rPr lang="en-US" sz="1600" dirty="0" smtClean="0">
                <a:latin typeface="Proxima Nova Alt Lt" panose="02000506030000020004" pitchFamily="50" charset="0"/>
              </a:rPr>
              <a:t>Other </a:t>
            </a:r>
            <a:r>
              <a:rPr lang="en-US" sz="1600" dirty="0">
                <a:latin typeface="Proxima Nova Alt Lt" panose="02000506030000020004" pitchFamily="50" charset="0"/>
              </a:rPr>
              <a:t>scope of work includes the Infrastructure, Change Management and Data Cleansing &amp; Migration.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D621F1-F90C-41C0-A437-280E1AFA4375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chemeClr val="bg1"/>
          </a:solidFill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67C44E69-8C53-4E9D-92A1-CA6626D00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BB4D12B6-89CF-48EA-B197-C16766C2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49E22266-9036-4C77-946D-7E7A53E84168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 pitchFamily="50" charset="0"/>
                <a:cs typeface="Segoe UI" panose="020B0502040204020203" pitchFamily="34" charset="0"/>
              </a:rPr>
              <a:pPr/>
              <a:t>5</a:t>
            </a:fld>
            <a:endParaRPr lang="en-US" b="1" dirty="0">
              <a:solidFill>
                <a:srgbClr val="EFA325"/>
              </a:solidFill>
              <a:latin typeface="Proxima Nova Alt Rg" panose="020005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B09776-1638-4CDC-9B8C-4C049094D198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8A53D3-3513-412C-8704-66964FB89243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7891771A-AB5A-4961-9CBD-4C25BB420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4F9ACB58-FF67-4FB1-961F-19741AE12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067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34FF1C-1230-4B7B-ADC1-3A14A11C58F2}"/>
              </a:ext>
            </a:extLst>
          </p:cNvPr>
          <p:cNvSpPr/>
          <p:nvPr/>
        </p:nvSpPr>
        <p:spPr>
          <a:xfrm>
            <a:off x="9755347" y="5521078"/>
            <a:ext cx="627701" cy="508247"/>
          </a:xfrm>
          <a:prstGeom prst="rect">
            <a:avLst/>
          </a:prstGeom>
          <a:solidFill>
            <a:srgbClr val="25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45F5D91-4146-4556-840D-C8F5652C82AA}"/>
              </a:ext>
            </a:extLst>
          </p:cNvPr>
          <p:cNvSpPr/>
          <p:nvPr/>
        </p:nvSpPr>
        <p:spPr>
          <a:xfrm>
            <a:off x="4823856" y="805934"/>
            <a:ext cx="2544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Proxima Nova Alt Rg" panose="02000506030000020004" pitchFamily="50" charset="0"/>
              </a:rPr>
              <a:t>Deliverables</a:t>
            </a:r>
          </a:p>
        </p:txBody>
      </p:sp>
      <p:sp>
        <p:nvSpPr>
          <p:cNvPr id="45" name="Slide Number Placeholder 1">
            <a:extLst>
              <a:ext uri="{FF2B5EF4-FFF2-40B4-BE49-F238E27FC236}">
                <a16:creationId xmlns:a16="http://schemas.microsoft.com/office/drawing/2014/main" id="{0F742337-FA6A-419B-87F6-84C98FE119B3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 pitchFamily="50" charset="0"/>
                <a:cs typeface="Segoe UI" panose="020B0502040204020203" pitchFamily="34" charset="0"/>
              </a:rPr>
              <a:pPr/>
              <a:t>6</a:t>
            </a:fld>
            <a:endParaRPr lang="en-US" b="1" dirty="0">
              <a:solidFill>
                <a:srgbClr val="EFA325"/>
              </a:solidFill>
              <a:latin typeface="Proxima Nova Alt Rg" panose="020005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45C11F8-C450-4D29-85FA-6E7CB85E2398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0754C6-C879-4B18-9725-07AF56BA65F5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181FB6E1-1077-43F5-A33B-46E338210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B137BD88-3471-42ED-AD4B-0CC214BB5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D0E49B1-112E-4268-8620-E2F0200E8C03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7508A639-30EA-497F-9430-CA1AC4B4D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9A400825-D6A1-4E6D-95D6-AD8472A23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E1D9590F-13FC-4871-B8B5-0CB725038B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74242" y="1678421"/>
          <a:ext cx="8443515" cy="4282258"/>
        </p:xfrm>
        <a:graphic>
          <a:graphicData uri="http://schemas.openxmlformats.org/drawingml/2006/table">
            <a:tbl>
              <a:tblPr firstRow="1" bandRow="1">
                <a:effectLst>
                  <a:outerShdw blurRad="3175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</a:tblPr>
              <a:tblGrid>
                <a:gridCol w="480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3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  <a:latin typeface="Proxima Nova Alt Rg" panose="02000506030000020004" pitchFamily="50" charset="0"/>
                        </a:rPr>
                        <a:t>No</a:t>
                      </a:r>
                      <a:endParaRPr lang="en-MY" sz="1700" dirty="0">
                        <a:solidFill>
                          <a:schemeClr val="bg1"/>
                        </a:solidFill>
                        <a:latin typeface="Proxima Nova Alt Rg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  <a:latin typeface="Proxima Nova Alt Rg" panose="02000506030000020004" pitchFamily="50" charset="0"/>
                        </a:rPr>
                        <a:t>Scope of Work</a:t>
                      </a:r>
                      <a:endParaRPr lang="en-MY" sz="1700" dirty="0">
                        <a:solidFill>
                          <a:schemeClr val="bg1"/>
                        </a:solidFill>
                        <a:latin typeface="Proxima Nova Alt Rg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  <a:latin typeface="Proxima Nova Alt Rg" panose="02000506030000020004" pitchFamily="50" charset="0"/>
                        </a:rPr>
                        <a:t>Deliverable(s)</a:t>
                      </a:r>
                      <a:endParaRPr lang="en-MY" sz="1700" dirty="0">
                        <a:solidFill>
                          <a:schemeClr val="bg1"/>
                        </a:solidFill>
                        <a:latin typeface="Proxima Nova Alt Rg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  <a:latin typeface="Proxima Nova Alt Rg" panose="02000506030000020004" pitchFamily="50" charset="0"/>
                        </a:rPr>
                        <a:t>Owner </a:t>
                      </a:r>
                      <a:endParaRPr lang="en-MY" sz="1700" dirty="0">
                        <a:solidFill>
                          <a:schemeClr val="bg1"/>
                        </a:solidFill>
                        <a:latin typeface="Proxima Nova Alt Rg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  <a:latin typeface="Proxima Nova Alt Rg" panose="02000506030000020004" pitchFamily="50" charset="0"/>
                        </a:rPr>
                        <a:t>Remark</a:t>
                      </a:r>
                      <a:endParaRPr lang="en-MY" sz="1700" dirty="0">
                        <a:solidFill>
                          <a:schemeClr val="bg1"/>
                        </a:solidFill>
                        <a:latin typeface="Proxima Nova Alt Rg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6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1.</a:t>
                      </a:r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System Development</a:t>
                      </a:r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buAutoNum type="alphaLcPeriod"/>
                      </a:pPr>
                      <a:r>
                        <a:rPr lang="en-US" sz="1300" baseline="0" dirty="0">
                          <a:latin typeface="Proxima Nova Alt Lt" panose="02000506030000020004" pitchFamily="50" charset="0"/>
                        </a:rPr>
                        <a:t>Project Management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300" baseline="0" dirty="0">
                          <a:latin typeface="Proxima Nova Alt Lt" panose="02000506030000020004" pitchFamily="50" charset="0"/>
                        </a:rPr>
                        <a:t>Application development for XX modules, </a:t>
                      </a:r>
                      <a:r>
                        <a:rPr lang="en-US" sz="1300" baseline="0" dirty="0" err="1">
                          <a:latin typeface="Proxima Nova Alt Lt" panose="02000506030000020004" pitchFamily="50" charset="0"/>
                        </a:rPr>
                        <a:t>etc</a:t>
                      </a:r>
                      <a:endParaRPr lang="en-US" sz="1300" baseline="0" dirty="0">
                        <a:latin typeface="Proxima Nova Alt Lt" panose="02000506030000020004" pitchFamily="50" charset="0"/>
                      </a:endParaRPr>
                    </a:p>
                    <a:p>
                      <a:pPr marL="342900" indent="-342900">
                        <a:buAutoNum type="alphaLcPeriod" startAt="3"/>
                      </a:pPr>
                      <a:r>
                        <a:rPr lang="en-US" sz="1300" baseline="0" dirty="0">
                          <a:latin typeface="Proxima Nova Alt Lt" panose="02000506030000020004" pitchFamily="50" charset="0"/>
                        </a:rPr>
                        <a:t>Installation</a:t>
                      </a:r>
                    </a:p>
                    <a:p>
                      <a:pPr marL="342900" indent="-342900">
                        <a:buAutoNum type="alphaLcPeriod" startAt="3"/>
                      </a:pPr>
                      <a:r>
                        <a:rPr lang="en-US" sz="1300" baseline="0" dirty="0">
                          <a:latin typeface="Proxima Nova Alt Lt" panose="02000506030000020004" pitchFamily="50" charset="0"/>
                        </a:rPr>
                        <a:t>Warranty</a:t>
                      </a:r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Vendor1</a:t>
                      </a:r>
                    </a:p>
                    <a:p>
                      <a:endParaRPr lang="en-US" sz="1300" dirty="0">
                        <a:latin typeface="Proxima Nova Alt Lt" panose="02000506030000020004" pitchFamily="50" charset="0"/>
                      </a:endParaRPr>
                    </a:p>
                    <a:p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Vendor1</a:t>
                      </a:r>
                    </a:p>
                    <a:p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Vendor1</a:t>
                      </a:r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2. </a:t>
                      </a:r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Infrastructure</a:t>
                      </a:r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55600" indent="-355600"/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a.    </a:t>
                      </a:r>
                      <a:r>
                        <a:rPr lang="en-US" sz="1300" dirty="0" smtClean="0">
                          <a:latin typeface="Proxima Nova Alt Lt" panose="02000506030000020004" pitchFamily="50" charset="0"/>
                        </a:rPr>
                        <a:t> Manage </a:t>
                      </a:r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Network Connectivity</a:t>
                      </a:r>
                      <a:r>
                        <a:rPr lang="en-US" sz="1300" baseline="0" dirty="0">
                          <a:latin typeface="Proxima Nova Alt Lt" panose="02000506030000020004" pitchFamily="50" charset="0"/>
                        </a:rPr>
                        <a:t> inclusive of </a:t>
                      </a:r>
                      <a:r>
                        <a:rPr lang="en-MY" sz="1300" baseline="0" dirty="0">
                          <a:latin typeface="Proxima Nova Alt Lt" panose="02000506030000020004" pitchFamily="50" charset="0"/>
                        </a:rPr>
                        <a:t>256Kbps Leased Line with DSL backup.</a:t>
                      </a:r>
                    </a:p>
                    <a:p>
                      <a:pPr marL="355600" indent="-355600"/>
                      <a:r>
                        <a:rPr lang="en-US" sz="1300" baseline="0" dirty="0">
                          <a:latin typeface="Proxima Nova Alt Lt" panose="02000506030000020004" pitchFamily="50" charset="0"/>
                        </a:rPr>
                        <a:t>b.     Test the connectivity from XXX to YYY</a:t>
                      </a:r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Vendor2</a:t>
                      </a:r>
                    </a:p>
                    <a:p>
                      <a:endParaRPr lang="en-US" sz="1300" dirty="0">
                        <a:latin typeface="Proxima Nova Alt Lt" panose="02000506030000020004" pitchFamily="50" charset="0"/>
                      </a:endParaRPr>
                    </a:p>
                    <a:p>
                      <a:endParaRPr lang="en-US" sz="1300" dirty="0">
                        <a:latin typeface="Proxima Nova Alt Lt" panose="02000506030000020004" pitchFamily="50" charset="0"/>
                      </a:endParaRPr>
                    </a:p>
                    <a:p>
                      <a:endParaRPr lang="en-US" sz="1300" dirty="0">
                        <a:latin typeface="Proxima Nova Alt Lt" panose="02000506030000020004" pitchFamily="50" charset="0"/>
                      </a:endParaRPr>
                    </a:p>
                    <a:p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Vendor2</a:t>
                      </a:r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3.</a:t>
                      </a:r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Data Management</a:t>
                      </a:r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buAutoNum type="alphaLcPeriod"/>
                      </a:pPr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Data Cleansing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Data Migration from System XXX to the new system</a:t>
                      </a:r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Vendor1</a:t>
                      </a:r>
                    </a:p>
                    <a:p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Vendor1</a:t>
                      </a:r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4.</a:t>
                      </a:r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Change Management</a:t>
                      </a:r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buAutoNum type="alphaLcPeriod"/>
                      </a:pPr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Training 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Workshops</a:t>
                      </a:r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Vendor1</a:t>
                      </a:r>
                    </a:p>
                    <a:p>
                      <a:r>
                        <a:rPr lang="en-US" sz="1300" dirty="0">
                          <a:latin typeface="Proxima Nova Alt Lt" panose="02000506030000020004" pitchFamily="50" charset="0"/>
                        </a:rPr>
                        <a:t>Vendor1</a:t>
                      </a:r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MY" sz="1300" dirty="0">
                        <a:latin typeface="Proxima Nova Alt Lt" panose="02000506030000020004" pitchFamily="50" charset="0"/>
                      </a:endParaRPr>
                    </a:p>
                  </a:txBody>
                  <a:tcPr marL="76252" marR="76252" marT="38114" marB="3811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5"/>
          <p:cNvSpPr txBox="1">
            <a:spLocks/>
          </p:cNvSpPr>
          <p:nvPr/>
        </p:nvSpPr>
        <p:spPr>
          <a:xfrm>
            <a:off x="4283128" y="542375"/>
            <a:ext cx="3625746" cy="199071"/>
          </a:xfrm>
          <a:prstGeom prst="rect">
            <a:avLst/>
          </a:prstGeom>
        </p:spPr>
        <p:txBody>
          <a:bodyPr/>
          <a:lstStyle>
            <a:lvl1pPr marL="365189" indent="-365189" algn="l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Char char="•"/>
              <a:defRPr sz="44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250" spc="188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  <a:p>
            <a:pPr marL="0" indent="0" algn="ctr">
              <a:buNone/>
            </a:pPr>
            <a:endParaRPr lang="en-US" sz="1250" spc="188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64D53-C7CE-4ECA-9863-1E0007CD11DA}"/>
              </a:ext>
            </a:extLst>
          </p:cNvPr>
          <p:cNvSpPr/>
          <p:nvPr/>
        </p:nvSpPr>
        <p:spPr>
          <a:xfrm>
            <a:off x="4356197" y="805934"/>
            <a:ext cx="3479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Proxima Nova Alt Rg" panose="02000506030000020004" pitchFamily="50" charset="0"/>
              </a:rPr>
              <a:t>Key Stakeholders</a:t>
            </a:r>
            <a:endParaRPr lang="en-US" sz="3200" dirty="0">
              <a:latin typeface="Proxima Nova Alt Rg" panose="02000506030000020004" pitchFamily="50" charset="0"/>
            </a:endParaRPr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0DAB61C3-5A90-4941-AFFB-E464012F7986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 pitchFamily="50" charset="0"/>
                <a:cs typeface="Segoe UI" panose="020B0502040204020203" pitchFamily="34" charset="0"/>
              </a:rPr>
              <a:pPr/>
              <a:t>7</a:t>
            </a:fld>
            <a:endParaRPr lang="en-US" b="1" dirty="0">
              <a:solidFill>
                <a:srgbClr val="EFA325"/>
              </a:solidFill>
              <a:latin typeface="Proxima Nova Alt Rg" panose="020005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6F4219-36FD-4804-A373-239995EDF10B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23FB15-0AEC-4F46-91C9-61B9095DAF8B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6CA1EAB-A242-4DDA-812C-75C8375F3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2A15EE32-A0DA-4807-8CDB-A1F008F5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6EA4AE-E1A9-4281-AD9F-6E98278F15AE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E38DD21-3C49-4FB3-B7BD-35DCFDC1D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DB803201-A79C-4B0D-91BE-FBAF95817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46F6606-D83E-4B05-A666-6337E6DAB50B}"/>
              </a:ext>
            </a:extLst>
          </p:cNvPr>
          <p:cNvSpPr/>
          <p:nvPr/>
        </p:nvSpPr>
        <p:spPr>
          <a:xfrm>
            <a:off x="5494915" y="1983594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Project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D6BCC1-0001-41AF-9BEF-BD94E621338D}"/>
              </a:ext>
            </a:extLst>
          </p:cNvPr>
          <p:cNvSpPr/>
          <p:nvPr/>
        </p:nvSpPr>
        <p:spPr>
          <a:xfrm>
            <a:off x="4471943" y="3030480"/>
            <a:ext cx="3216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Internal Stakeholders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652C20-4102-4A51-BD1D-8ED4E1E6B03D}"/>
              </a:ext>
            </a:extLst>
          </p:cNvPr>
          <p:cNvSpPr/>
          <p:nvPr/>
        </p:nvSpPr>
        <p:spPr>
          <a:xfrm>
            <a:off x="4435875" y="4084392"/>
            <a:ext cx="3288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External Stakeholders</a:t>
            </a: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672256102"/>
              </p:ext>
            </p:extLst>
          </p:nvPr>
        </p:nvGraphicFramePr>
        <p:xfrm>
          <a:off x="2737103" y="1678245"/>
          <a:ext cx="6544919" cy="449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4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4">
            <a:extLst>
              <a:ext uri="{FF2B5EF4-FFF2-40B4-BE49-F238E27FC236}">
                <a16:creationId xmlns:a16="http://schemas.microsoft.com/office/drawing/2014/main" id="{963C012C-A612-4C64-BD1E-10D55B6B7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7260" y="3266848"/>
            <a:ext cx="0" cy="19685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55">
            <a:extLst>
              <a:ext uri="{FF2B5EF4-FFF2-40B4-BE49-F238E27FC236}">
                <a16:creationId xmlns:a16="http://schemas.microsoft.com/office/drawing/2014/main" id="{35E83F82-2CF5-49C1-816C-ED09D4905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5612" y="4268246"/>
            <a:ext cx="1644064" cy="565150"/>
          </a:xfrm>
          <a:prstGeom prst="roundRect">
            <a:avLst>
              <a:gd name="adj" fmla="val 16667"/>
            </a:avLst>
          </a:prstGeom>
          <a:solidFill>
            <a:srgbClr val="EFA325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Infrastructure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/ Implementation</a:t>
            </a:r>
          </a:p>
        </p:txBody>
      </p:sp>
      <p:cxnSp>
        <p:nvCxnSpPr>
          <p:cNvPr id="9" name="Straight Connector 185">
            <a:extLst>
              <a:ext uri="{FF2B5EF4-FFF2-40B4-BE49-F238E27FC236}">
                <a16:creationId xmlns:a16="http://schemas.microsoft.com/office/drawing/2014/main" id="{C4B4D046-10C9-4620-B80A-E54588BB8B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8948" y="2585810"/>
            <a:ext cx="4262437" cy="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87">
            <a:extLst>
              <a:ext uri="{FF2B5EF4-FFF2-40B4-BE49-F238E27FC236}">
                <a16:creationId xmlns:a16="http://schemas.microsoft.com/office/drawing/2014/main" id="{9DDFD8E5-5952-45C3-9619-C1043C3BCA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5773" y="2585810"/>
            <a:ext cx="0" cy="247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3">
            <a:extLst>
              <a:ext uri="{FF2B5EF4-FFF2-40B4-BE49-F238E27FC236}">
                <a16:creationId xmlns:a16="http://schemas.microsoft.com/office/drawing/2014/main" id="{ED050B68-F861-4F24-8983-3840051F87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08685" y="2598510"/>
            <a:ext cx="0" cy="23018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Line 100">
            <a:extLst>
              <a:ext uri="{FF2B5EF4-FFF2-40B4-BE49-F238E27FC236}">
                <a16:creationId xmlns:a16="http://schemas.microsoft.com/office/drawing/2014/main" id="{AB31488C-5ECA-4D7F-B8DE-31E87E9A0B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0185" y="2381023"/>
            <a:ext cx="0" cy="228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AutoShape 55">
            <a:extLst>
              <a:ext uri="{FF2B5EF4-FFF2-40B4-BE49-F238E27FC236}">
                <a16:creationId xmlns:a16="http://schemas.microsoft.com/office/drawing/2014/main" id="{9AEE6323-0FC7-42CC-9A2E-40005E9CD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622" y="4279257"/>
            <a:ext cx="1345143" cy="565150"/>
          </a:xfrm>
          <a:prstGeom prst="roundRect">
            <a:avLst>
              <a:gd name="adj" fmla="val 16667"/>
            </a:avLst>
          </a:prstGeom>
          <a:solidFill>
            <a:srgbClr val="EFA325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Quality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Assurance</a:t>
            </a:r>
          </a:p>
        </p:txBody>
      </p:sp>
      <p:sp>
        <p:nvSpPr>
          <p:cNvPr id="16" name="AutoShape 50">
            <a:extLst>
              <a:ext uri="{FF2B5EF4-FFF2-40B4-BE49-F238E27FC236}">
                <a16:creationId xmlns:a16="http://schemas.microsoft.com/office/drawing/2014/main" id="{70DD15CE-DD43-41F5-84F7-4CF80513E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433" y="4274169"/>
            <a:ext cx="1066800" cy="828973"/>
          </a:xfrm>
          <a:prstGeom prst="roundRect">
            <a:avLst>
              <a:gd name="adj" fmla="val 16667"/>
            </a:avLst>
          </a:prstGeom>
          <a:solidFill>
            <a:srgbClr val="EFA325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Application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Management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Manager</a:t>
            </a:r>
          </a:p>
        </p:txBody>
      </p:sp>
      <p:cxnSp>
        <p:nvCxnSpPr>
          <p:cNvPr id="17" name="Straight Connector 185">
            <a:extLst>
              <a:ext uri="{FF2B5EF4-FFF2-40B4-BE49-F238E27FC236}">
                <a16:creationId xmlns:a16="http://schemas.microsoft.com/office/drawing/2014/main" id="{27897C2A-B345-456A-9CAC-DE21C3AD04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6898" y="4130448"/>
            <a:ext cx="3319462" cy="6350"/>
          </a:xfrm>
          <a:prstGeom prst="lin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</p:cxnSp>
      <p:cxnSp>
        <p:nvCxnSpPr>
          <p:cNvPr id="18" name="Straight Connector 187">
            <a:extLst>
              <a:ext uri="{FF2B5EF4-FFF2-40B4-BE49-F238E27FC236}">
                <a16:creationId xmlns:a16="http://schemas.microsoft.com/office/drawing/2014/main" id="{10C09DB3-0271-4E65-BE97-2C2DDBC12F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29123" y="4130448"/>
            <a:ext cx="0" cy="144462"/>
          </a:xfrm>
          <a:prstGeom prst="lin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</p:cxnSp>
      <p:cxnSp>
        <p:nvCxnSpPr>
          <p:cNvPr id="19" name="Straight Connector 185">
            <a:extLst>
              <a:ext uri="{FF2B5EF4-FFF2-40B4-BE49-F238E27FC236}">
                <a16:creationId xmlns:a16="http://schemas.microsoft.com/office/drawing/2014/main" id="{A33D2423-99B3-4C2A-A0F8-4E4897B5C7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49823" y="5209948"/>
            <a:ext cx="2462212" cy="0"/>
          </a:xfrm>
          <a:prstGeom prst="lin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</p:cxnSp>
      <p:sp>
        <p:nvSpPr>
          <p:cNvPr id="22" name="Line 104">
            <a:extLst>
              <a:ext uri="{FF2B5EF4-FFF2-40B4-BE49-F238E27FC236}">
                <a16:creationId xmlns:a16="http://schemas.microsoft.com/office/drawing/2014/main" id="{0CBF3E31-C872-40ED-BA2F-AC40BBFE8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4023" y="3270023"/>
            <a:ext cx="0" cy="198437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AutoShape 55">
            <a:extLst>
              <a:ext uri="{FF2B5EF4-FFF2-40B4-BE49-F238E27FC236}">
                <a16:creationId xmlns:a16="http://schemas.microsoft.com/office/drawing/2014/main" id="{1C8285D6-F496-4AE7-8DB0-93E922F44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526" y="4265757"/>
            <a:ext cx="1355431" cy="565150"/>
          </a:xfrm>
          <a:prstGeom prst="roundRect">
            <a:avLst>
              <a:gd name="adj" fmla="val 16667"/>
            </a:avLst>
          </a:prstGeom>
          <a:solidFill>
            <a:srgbClr val="2593CF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Development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Team</a:t>
            </a:r>
          </a:p>
        </p:txBody>
      </p:sp>
      <p:sp>
        <p:nvSpPr>
          <p:cNvPr id="24" name="AutoShape 55">
            <a:extLst>
              <a:ext uri="{FF2B5EF4-FFF2-40B4-BE49-F238E27FC236}">
                <a16:creationId xmlns:a16="http://schemas.microsoft.com/office/drawing/2014/main" id="{E47E3530-3765-403F-91F9-CE4FF588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09" y="4283696"/>
            <a:ext cx="891239" cy="565150"/>
          </a:xfrm>
          <a:prstGeom prst="roundRect">
            <a:avLst>
              <a:gd name="adj" fmla="val 16667"/>
            </a:avLst>
          </a:prstGeom>
          <a:solidFill>
            <a:srgbClr val="2593CF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PMO</a:t>
            </a:r>
          </a:p>
        </p:txBody>
      </p:sp>
      <p:sp>
        <p:nvSpPr>
          <p:cNvPr id="25" name="AutoShape 50">
            <a:extLst>
              <a:ext uri="{FF2B5EF4-FFF2-40B4-BE49-F238E27FC236}">
                <a16:creationId xmlns:a16="http://schemas.microsoft.com/office/drawing/2014/main" id="{BD1E6099-CA62-405F-9464-2FBCF878F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330" y="4278608"/>
            <a:ext cx="1004755" cy="828973"/>
          </a:xfrm>
          <a:prstGeom prst="roundRect">
            <a:avLst>
              <a:gd name="adj" fmla="val 16667"/>
            </a:avLst>
          </a:prstGeom>
          <a:solidFill>
            <a:srgbClr val="2593CF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 End Users</a:t>
            </a:r>
          </a:p>
        </p:txBody>
      </p:sp>
      <p:cxnSp>
        <p:nvCxnSpPr>
          <p:cNvPr id="26" name="Straight Connector 185">
            <a:extLst>
              <a:ext uri="{FF2B5EF4-FFF2-40B4-BE49-F238E27FC236}">
                <a16:creationId xmlns:a16="http://schemas.microsoft.com/office/drawing/2014/main" id="{86FA1940-2230-4517-A82C-EC896B136B5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47673" y="4138385"/>
            <a:ext cx="2525712" cy="7938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</p:cxnSp>
      <p:cxnSp>
        <p:nvCxnSpPr>
          <p:cNvPr id="27" name="Straight Connector 187">
            <a:extLst>
              <a:ext uri="{FF2B5EF4-FFF2-40B4-BE49-F238E27FC236}">
                <a16:creationId xmlns:a16="http://schemas.microsoft.com/office/drawing/2014/main" id="{B93662DF-C0D7-44A1-9133-F602F88902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76248" y="4146323"/>
            <a:ext cx="0" cy="12065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</p:cxnSp>
      <p:cxnSp>
        <p:nvCxnSpPr>
          <p:cNvPr id="28" name="Straight Connector 187">
            <a:extLst>
              <a:ext uri="{FF2B5EF4-FFF2-40B4-BE49-F238E27FC236}">
                <a16:creationId xmlns:a16="http://schemas.microsoft.com/office/drawing/2014/main" id="{F5684D12-6D1B-4094-9C65-1E43B565E9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31960" y="4135210"/>
            <a:ext cx="0" cy="128588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</p:cxnSp>
      <p:cxnSp>
        <p:nvCxnSpPr>
          <p:cNvPr id="29" name="Straight Connector 187">
            <a:extLst>
              <a:ext uri="{FF2B5EF4-FFF2-40B4-BE49-F238E27FC236}">
                <a16:creationId xmlns:a16="http://schemas.microsoft.com/office/drawing/2014/main" id="{6433C943-A53A-40E0-A688-E5519A5AEF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3385" y="4130448"/>
            <a:ext cx="0" cy="153987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</p:cxnSp>
      <p:sp>
        <p:nvSpPr>
          <p:cNvPr id="30" name="Line 104">
            <a:extLst>
              <a:ext uri="{FF2B5EF4-FFF2-40B4-BE49-F238E27FC236}">
                <a16:creationId xmlns:a16="http://schemas.microsoft.com/office/drawing/2014/main" id="{BE53FD88-8428-4D83-823A-2F4EDB5F8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4023" y="3949473"/>
            <a:ext cx="0" cy="19685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Straight Connector 187">
            <a:extLst>
              <a:ext uri="{FF2B5EF4-FFF2-40B4-BE49-F238E27FC236}">
                <a16:creationId xmlns:a16="http://schemas.microsoft.com/office/drawing/2014/main" id="{803AE98D-E5DB-4C76-A51E-B2A6F1714F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31960" y="5108348"/>
            <a:ext cx="0" cy="966787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8585AD5-7F66-4296-B4BA-D0DD5812C440}"/>
              </a:ext>
            </a:extLst>
          </p:cNvPr>
          <p:cNvSpPr/>
          <p:nvPr/>
        </p:nvSpPr>
        <p:spPr>
          <a:xfrm>
            <a:off x="3717698" y="535123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Proxima Nova Alt Rg" panose="02000506030000020004" pitchFamily="50" charset="0"/>
                <a:cs typeface="Arial" charset="0"/>
              </a:rPr>
              <a:t>Agency 1</a:t>
            </a:r>
            <a:endParaRPr lang="en-MY" sz="1400" dirty="0">
              <a:solidFill>
                <a:prstClr val="black"/>
              </a:solidFill>
              <a:latin typeface="Proxima Nova Alt Rg" panose="02000506030000020004" pitchFamily="50" charset="0"/>
              <a:cs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C153E3-4507-4DC7-9508-DAFFA9B4CDDF}"/>
              </a:ext>
            </a:extLst>
          </p:cNvPr>
          <p:cNvSpPr/>
          <p:nvPr/>
        </p:nvSpPr>
        <p:spPr>
          <a:xfrm>
            <a:off x="3717698" y="5633810"/>
            <a:ext cx="965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Proxima Nova Alt Rg" panose="02000506030000020004" pitchFamily="50" charset="0"/>
                <a:cs typeface="Arial" charset="0"/>
              </a:rPr>
              <a:t>Agency 2</a:t>
            </a:r>
            <a:endParaRPr lang="en-MY" sz="1400" dirty="0">
              <a:solidFill>
                <a:prstClr val="black"/>
              </a:solidFill>
              <a:latin typeface="Proxima Nova Alt Rg" panose="02000506030000020004" pitchFamily="50" charset="0"/>
              <a:cs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1ABCBE-CAC4-451E-90C5-8CC320EEDA3A}"/>
              </a:ext>
            </a:extLst>
          </p:cNvPr>
          <p:cNvSpPr/>
          <p:nvPr/>
        </p:nvSpPr>
        <p:spPr>
          <a:xfrm>
            <a:off x="3717698" y="5921148"/>
            <a:ext cx="963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Proxima Nova Alt Rg" panose="02000506030000020004" pitchFamily="50" charset="0"/>
                <a:cs typeface="Arial" charset="0"/>
              </a:rPr>
              <a:t>Agency 3</a:t>
            </a:r>
            <a:endParaRPr lang="en-MY" sz="1400" dirty="0">
              <a:solidFill>
                <a:prstClr val="black"/>
              </a:solidFill>
              <a:latin typeface="Proxima Nova Alt Rg" panose="02000506030000020004" pitchFamily="50" charset="0"/>
              <a:cs typeface="Arial" charset="0"/>
            </a:endParaRPr>
          </a:p>
        </p:txBody>
      </p:sp>
      <p:cxnSp>
        <p:nvCxnSpPr>
          <p:cNvPr id="35" name="Straight Connector 185">
            <a:extLst>
              <a:ext uri="{FF2B5EF4-FFF2-40B4-BE49-F238E27FC236}">
                <a16:creationId xmlns:a16="http://schemas.microsoft.com/office/drawing/2014/main" id="{94759BB1-BA87-4564-9F44-7C5A1A8619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43073" y="5497285"/>
            <a:ext cx="222250" cy="1588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</p:cxnSp>
      <p:cxnSp>
        <p:nvCxnSpPr>
          <p:cNvPr id="36" name="Straight Connector 185">
            <a:extLst>
              <a:ext uri="{FF2B5EF4-FFF2-40B4-BE49-F238E27FC236}">
                <a16:creationId xmlns:a16="http://schemas.microsoft.com/office/drawing/2014/main" id="{2406FE2F-89B0-4E72-A49B-40AF654BB0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30373" y="5783035"/>
            <a:ext cx="222250" cy="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</p:cxnSp>
      <p:cxnSp>
        <p:nvCxnSpPr>
          <p:cNvPr id="37" name="Straight Connector 185">
            <a:extLst>
              <a:ext uri="{FF2B5EF4-FFF2-40B4-BE49-F238E27FC236}">
                <a16:creationId xmlns:a16="http://schemas.microsoft.com/office/drawing/2014/main" id="{972012D7-EA69-479B-9FA4-09DDD6B9E9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24023" y="6075135"/>
            <a:ext cx="222250" cy="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</p:cxnSp>
      <p:sp>
        <p:nvSpPr>
          <p:cNvPr id="38" name="Line 104">
            <a:extLst>
              <a:ext uri="{FF2B5EF4-FFF2-40B4-BE49-F238E27FC236}">
                <a16:creationId xmlns:a16="http://schemas.microsoft.com/office/drawing/2014/main" id="{41382E99-FCCA-4A17-8E3A-DF522E73A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373" y="3932010"/>
            <a:ext cx="0" cy="352425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Connector 187">
            <a:extLst>
              <a:ext uri="{FF2B5EF4-FFF2-40B4-BE49-F238E27FC236}">
                <a16:creationId xmlns:a16="http://schemas.microsoft.com/office/drawing/2014/main" id="{FC137D53-3958-491B-9EB4-2747AC25CF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26360" y="4108223"/>
            <a:ext cx="0" cy="144462"/>
          </a:xfrm>
          <a:prstGeom prst="lin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</p:cxnSp>
      <p:sp>
        <p:nvSpPr>
          <p:cNvPr id="40" name="Line 104">
            <a:extLst>
              <a:ext uri="{FF2B5EF4-FFF2-40B4-BE49-F238E27FC236}">
                <a16:creationId xmlns:a16="http://schemas.microsoft.com/office/drawing/2014/main" id="{7E3AF147-0564-48AF-B4A9-CDDC0AFC0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373" y="5108348"/>
            <a:ext cx="0" cy="20955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Line 104">
            <a:extLst>
              <a:ext uri="{FF2B5EF4-FFF2-40B4-BE49-F238E27FC236}">
                <a16:creationId xmlns:a16="http://schemas.microsoft.com/office/drawing/2014/main" id="{432F64AB-AD91-48E9-803A-B54DEA09C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0298" y="5194073"/>
            <a:ext cx="0" cy="211137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Line 104">
            <a:extLst>
              <a:ext uri="{FF2B5EF4-FFF2-40B4-BE49-F238E27FC236}">
                <a16:creationId xmlns:a16="http://schemas.microsoft.com/office/drawing/2014/main" id="{87C54979-5408-4611-8E22-29F738A67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12035" y="5209948"/>
            <a:ext cx="0" cy="20955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AutoShape 59">
            <a:extLst>
              <a:ext uri="{FF2B5EF4-FFF2-40B4-BE49-F238E27FC236}">
                <a16:creationId xmlns:a16="http://schemas.microsoft.com/office/drawing/2014/main" id="{31E1447C-DC0E-4E37-B1CF-86D1AA951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09" y="1936349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2593C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  <a:cs typeface="Arial" charset="0"/>
              </a:rPr>
              <a:t>Change Control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  <a:cs typeface="Arial" charset="0"/>
              </a:rPr>
              <a:t>Board </a:t>
            </a:r>
          </a:p>
        </p:txBody>
      </p:sp>
      <p:cxnSp>
        <p:nvCxnSpPr>
          <p:cNvPr id="44" name="Straight Connector 185">
            <a:extLst>
              <a:ext uri="{FF2B5EF4-FFF2-40B4-BE49-F238E27FC236}">
                <a16:creationId xmlns:a16="http://schemas.microsoft.com/office/drawing/2014/main" id="{950C79EB-5328-48F1-A188-C804D12CB1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46335" y="2165123"/>
            <a:ext cx="679450" cy="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58">
            <a:extLst>
              <a:ext uri="{FF2B5EF4-FFF2-40B4-BE49-F238E27FC236}">
                <a16:creationId xmlns:a16="http://schemas.microsoft.com/office/drawing/2014/main" id="{B3D46AF1-5C81-4249-804A-AFB323C73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9610" y="283346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EFA325"/>
          </a:soli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xima Nova Alt Rg" panose="02000506030000020004" pitchFamily="50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Vendor1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Project Manager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xima Nova Alt Rg" panose="02000506030000020004" pitchFamily="50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3B01699-0B4E-4972-ADD3-D7D93BFE5476}"/>
              </a:ext>
            </a:extLst>
          </p:cNvPr>
          <p:cNvCxnSpPr/>
          <p:nvPr/>
        </p:nvCxnSpPr>
        <p:spPr>
          <a:xfrm>
            <a:off x="7821385" y="2585810"/>
            <a:ext cx="1804988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dash"/>
          </a:ln>
          <a:effectLst/>
        </p:spPr>
      </p:cxnSp>
      <p:cxnSp>
        <p:nvCxnSpPr>
          <p:cNvPr id="47" name="Straight Connector 193">
            <a:extLst>
              <a:ext uri="{FF2B5EF4-FFF2-40B4-BE49-F238E27FC236}">
                <a16:creationId xmlns:a16="http://schemas.microsoft.com/office/drawing/2014/main" id="{BFE852EF-8E66-45EA-AED7-C83A48E86F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26373" y="2585810"/>
            <a:ext cx="0" cy="247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B4B7E0FB-4BB1-4C35-A617-0850A8C889B7}"/>
              </a:ext>
            </a:extLst>
          </p:cNvPr>
          <p:cNvSpPr/>
          <p:nvPr/>
        </p:nvSpPr>
        <p:spPr>
          <a:xfrm>
            <a:off x="4431605" y="805934"/>
            <a:ext cx="3328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Proxima Nova Alt Rg" panose="02000506030000020004" pitchFamily="50" charset="0"/>
              </a:rPr>
              <a:t>Project Structure</a:t>
            </a:r>
            <a:endParaRPr lang="en-US" sz="3200" dirty="0">
              <a:latin typeface="Proxima Nova Alt Rg" panose="02000506030000020004" pitchFamily="50" charset="0"/>
            </a:endParaRPr>
          </a:p>
        </p:txBody>
      </p:sp>
      <p:sp>
        <p:nvSpPr>
          <p:cNvPr id="49" name="Slide Number Placeholder 1">
            <a:extLst>
              <a:ext uri="{FF2B5EF4-FFF2-40B4-BE49-F238E27FC236}">
                <a16:creationId xmlns:a16="http://schemas.microsoft.com/office/drawing/2014/main" id="{AADB8695-251C-4FDA-89D1-8CFFD04609D0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 pitchFamily="50" charset="0"/>
                <a:cs typeface="Segoe UI" panose="020B0502040204020203" pitchFamily="34" charset="0"/>
              </a:rPr>
              <a:pPr/>
              <a:t>8</a:t>
            </a:fld>
            <a:endParaRPr lang="en-US" b="1" dirty="0">
              <a:solidFill>
                <a:srgbClr val="EFA325"/>
              </a:solidFill>
              <a:latin typeface="Proxima Nova Alt Rg" panose="020005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CFA544E-FF0E-4FDF-BB1C-7E04B9CC0EDC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4C1BDB-DEA6-422A-B7A3-D9D3E7626EA2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B8C38341-FC5B-4055-B03B-731D38697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A01330DB-E390-4D35-BF5D-4F2414CA2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EF4F111-DFBC-4976-9C8E-EFC6EEC6D03D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1B32002F-A23F-4178-8663-3B1D1048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7DF4B0F6-EA68-4139-8A29-CF4A45980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AutoShape 50">
            <a:extLst>
              <a:ext uri="{FF2B5EF4-FFF2-40B4-BE49-F238E27FC236}">
                <a16:creationId xmlns:a16="http://schemas.microsoft.com/office/drawing/2014/main" id="{79BAE24C-0905-405D-809F-848CA3D57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5627" y="5299642"/>
            <a:ext cx="1066800" cy="828973"/>
          </a:xfrm>
          <a:prstGeom prst="roundRect">
            <a:avLst>
              <a:gd name="adj" fmla="val 16667"/>
            </a:avLst>
          </a:prstGeom>
          <a:solidFill>
            <a:srgbClr val="EFA325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Development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Team Lead</a:t>
            </a:r>
          </a:p>
        </p:txBody>
      </p:sp>
      <p:sp>
        <p:nvSpPr>
          <p:cNvPr id="13" name="AutoShape 50">
            <a:extLst>
              <a:ext uri="{FF2B5EF4-FFF2-40B4-BE49-F238E27FC236}">
                <a16:creationId xmlns:a16="http://schemas.microsoft.com/office/drawing/2014/main" id="{40C44284-7414-4205-8C90-9D06F181F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644" y="5317404"/>
            <a:ext cx="1066800" cy="828973"/>
          </a:xfrm>
          <a:prstGeom prst="roundRect">
            <a:avLst>
              <a:gd name="adj" fmla="val 16667"/>
            </a:avLst>
          </a:prstGeom>
          <a:solidFill>
            <a:srgbClr val="EFA325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Database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Administrator</a:t>
            </a:r>
          </a:p>
        </p:txBody>
      </p:sp>
      <p:sp>
        <p:nvSpPr>
          <p:cNvPr id="14" name="AutoShape 50">
            <a:extLst>
              <a:ext uri="{FF2B5EF4-FFF2-40B4-BE49-F238E27FC236}">
                <a16:creationId xmlns:a16="http://schemas.microsoft.com/office/drawing/2014/main" id="{65C0DA38-92B2-4DAB-97D0-DD2109561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8061" y="5299642"/>
            <a:ext cx="1066800" cy="828973"/>
          </a:xfrm>
          <a:prstGeom prst="roundRect">
            <a:avLst>
              <a:gd name="adj" fmla="val 16667"/>
            </a:avLst>
          </a:prstGeom>
          <a:solidFill>
            <a:srgbClr val="EFA325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Business/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Functional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Team Lead</a:t>
            </a:r>
          </a:p>
        </p:txBody>
      </p:sp>
      <p:sp>
        <p:nvSpPr>
          <p:cNvPr id="21" name="AutoShape 61">
            <a:extLst>
              <a:ext uri="{FF2B5EF4-FFF2-40B4-BE49-F238E27FC236}">
                <a16:creationId xmlns:a16="http://schemas.microsoft.com/office/drawing/2014/main" id="{02060544-0630-4500-AACB-F67EE9F4B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41" y="3456902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8C69AD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Client Project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Manager</a:t>
            </a:r>
          </a:p>
        </p:txBody>
      </p:sp>
      <p:sp>
        <p:nvSpPr>
          <p:cNvPr id="20" name="AutoShape 58">
            <a:extLst>
              <a:ext uri="{FF2B5EF4-FFF2-40B4-BE49-F238E27FC236}">
                <a16:creationId xmlns:a16="http://schemas.microsoft.com/office/drawing/2014/main" id="{7CFE7492-F611-4041-ABDC-EEC2D0605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41" y="2833238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8C69AD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Client Project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Director</a:t>
            </a:r>
          </a:p>
        </p:txBody>
      </p:sp>
      <p:sp>
        <p:nvSpPr>
          <p:cNvPr id="3" name="AutoShape 58">
            <a:extLst>
              <a:ext uri="{FF2B5EF4-FFF2-40B4-BE49-F238E27FC236}">
                <a16:creationId xmlns:a16="http://schemas.microsoft.com/office/drawing/2014/main" id="{FCB6B6E8-37FB-481D-9261-5F106A914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544" y="2828799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EFA325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Project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Director</a:t>
            </a:r>
          </a:p>
        </p:txBody>
      </p:sp>
      <p:sp>
        <p:nvSpPr>
          <p:cNvPr id="5" name="AutoShape 61">
            <a:extLst>
              <a:ext uri="{FF2B5EF4-FFF2-40B4-BE49-F238E27FC236}">
                <a16:creationId xmlns:a16="http://schemas.microsoft.com/office/drawing/2014/main" id="{5349B748-3A97-4560-93E8-5376B1434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544" y="3452463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EFA325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Rg" panose="02000506030000020004" pitchFamily="50" charset="0"/>
              </a:rPr>
              <a:t>Project Manager</a:t>
            </a:r>
          </a:p>
        </p:txBody>
      </p:sp>
      <p:sp>
        <p:nvSpPr>
          <p:cNvPr id="4" name="AutoShape 59">
            <a:extLst>
              <a:ext uri="{FF2B5EF4-FFF2-40B4-BE49-F238E27FC236}">
                <a16:creationId xmlns:a16="http://schemas.microsoft.com/office/drawing/2014/main" id="{250310A1-7B90-4006-8B00-5C10DEAEB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65" y="1923773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2593C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id="{9755B53C-850E-40A3-B9E6-913FADB4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385" y="189934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Proxima Nova Alt Rg" panose="02000506030000020004" pitchFamily="50" charset="0"/>
              </a:rPr>
              <a:t>Project Steering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Proxima Nova Alt Rg" panose="02000506030000020004" pitchFamily="50" charset="0"/>
              </a:rPr>
              <a:t>Committee</a:t>
            </a:r>
            <a:endParaRPr lang="en-US" altLang="en-US" sz="1400" dirty="0">
              <a:solidFill>
                <a:schemeClr val="bg1"/>
              </a:solidFill>
              <a:latin typeface="Proxima Nova Alt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E8336C8-9033-4B16-8055-29C374D298D3}"/>
              </a:ext>
            </a:extLst>
          </p:cNvPr>
          <p:cNvCxnSpPr>
            <a:cxnSpLocks/>
            <a:endCxn id="36" idx="2"/>
          </p:cNvCxnSpPr>
          <p:nvPr/>
        </p:nvCxnSpPr>
        <p:spPr>
          <a:xfrm flipH="1" flipV="1">
            <a:off x="5319371" y="2791385"/>
            <a:ext cx="587792" cy="344100"/>
          </a:xfrm>
          <a:prstGeom prst="line">
            <a:avLst/>
          </a:prstGeom>
          <a:ln w="38100" cap="rnd">
            <a:solidFill>
              <a:srgbClr val="7BC04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15E5EA7-CCDB-4A17-9779-9FA64589709A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6375011" y="2791385"/>
            <a:ext cx="534218" cy="313323"/>
          </a:xfrm>
          <a:prstGeom prst="line">
            <a:avLst/>
          </a:prstGeom>
          <a:ln w="38100" cap="rnd">
            <a:solidFill>
              <a:srgbClr val="7BC04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C17C05D-9752-4371-900F-79CA979C455D}"/>
              </a:ext>
            </a:extLst>
          </p:cNvPr>
          <p:cNvCxnSpPr>
            <a:cxnSpLocks/>
          </p:cNvCxnSpPr>
          <p:nvPr/>
        </p:nvCxnSpPr>
        <p:spPr>
          <a:xfrm>
            <a:off x="6920270" y="3783657"/>
            <a:ext cx="1610470" cy="0"/>
          </a:xfrm>
          <a:prstGeom prst="line">
            <a:avLst/>
          </a:prstGeom>
          <a:ln w="38100" cap="rnd">
            <a:solidFill>
              <a:srgbClr val="7BC04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DE75C2C-8813-46D5-98EF-1C2792E03FE7}"/>
              </a:ext>
            </a:extLst>
          </p:cNvPr>
          <p:cNvCxnSpPr>
            <a:cxnSpLocks/>
          </p:cNvCxnSpPr>
          <p:nvPr/>
        </p:nvCxnSpPr>
        <p:spPr>
          <a:xfrm>
            <a:off x="6906038" y="3398488"/>
            <a:ext cx="1610470" cy="0"/>
          </a:xfrm>
          <a:prstGeom prst="line">
            <a:avLst/>
          </a:prstGeom>
          <a:ln w="38100" cap="rnd">
            <a:solidFill>
              <a:srgbClr val="7BC04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73554CB-BD78-4BAB-A716-C84A108A30B8}"/>
              </a:ext>
            </a:extLst>
          </p:cNvPr>
          <p:cNvCxnSpPr>
            <a:cxnSpLocks/>
          </p:cNvCxnSpPr>
          <p:nvPr/>
        </p:nvCxnSpPr>
        <p:spPr>
          <a:xfrm>
            <a:off x="8516508" y="3783657"/>
            <a:ext cx="0" cy="634648"/>
          </a:xfrm>
          <a:prstGeom prst="line">
            <a:avLst/>
          </a:prstGeom>
          <a:ln w="38100" cap="rnd">
            <a:solidFill>
              <a:srgbClr val="7BC04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902B20-F739-4DA8-90F0-5CB8AB23937D}"/>
              </a:ext>
            </a:extLst>
          </p:cNvPr>
          <p:cNvCxnSpPr>
            <a:cxnSpLocks/>
          </p:cNvCxnSpPr>
          <p:nvPr/>
        </p:nvCxnSpPr>
        <p:spPr>
          <a:xfrm>
            <a:off x="8516508" y="2788258"/>
            <a:ext cx="0" cy="610230"/>
          </a:xfrm>
          <a:prstGeom prst="line">
            <a:avLst/>
          </a:prstGeom>
          <a:ln w="38100" cap="rnd">
            <a:solidFill>
              <a:srgbClr val="7BC04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719139B-5C9D-4BA9-926C-6812FAD8E11E}"/>
              </a:ext>
            </a:extLst>
          </p:cNvPr>
          <p:cNvCxnSpPr>
            <a:cxnSpLocks/>
          </p:cNvCxnSpPr>
          <p:nvPr/>
        </p:nvCxnSpPr>
        <p:spPr>
          <a:xfrm>
            <a:off x="3729513" y="3783657"/>
            <a:ext cx="1610470" cy="0"/>
          </a:xfrm>
          <a:prstGeom prst="line">
            <a:avLst/>
          </a:prstGeom>
          <a:ln w="38100" cap="rnd">
            <a:solidFill>
              <a:srgbClr val="7BC04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D63975-E557-44F6-AD25-49F44AFF5E6F}"/>
              </a:ext>
            </a:extLst>
          </p:cNvPr>
          <p:cNvCxnSpPr>
            <a:cxnSpLocks/>
          </p:cNvCxnSpPr>
          <p:nvPr/>
        </p:nvCxnSpPr>
        <p:spPr>
          <a:xfrm>
            <a:off x="3715281" y="3783657"/>
            <a:ext cx="0" cy="634648"/>
          </a:xfrm>
          <a:prstGeom prst="line">
            <a:avLst/>
          </a:prstGeom>
          <a:ln w="38100" cap="rnd">
            <a:solidFill>
              <a:srgbClr val="7BC04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F1DAEB-EB53-43C4-8B03-9B7FDBB2117B}"/>
              </a:ext>
            </a:extLst>
          </p:cNvPr>
          <p:cNvSpPr/>
          <p:nvPr/>
        </p:nvSpPr>
        <p:spPr>
          <a:xfrm>
            <a:off x="3091338" y="4380825"/>
            <a:ext cx="1276350" cy="8388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2D98774-9C18-476A-89AC-1FE8C6694151}"/>
              </a:ext>
            </a:extLst>
          </p:cNvPr>
          <p:cNvSpPr/>
          <p:nvPr/>
        </p:nvSpPr>
        <p:spPr>
          <a:xfrm>
            <a:off x="5477915" y="4380825"/>
            <a:ext cx="1276350" cy="8388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24FE363-8C5B-4BA5-823A-D904A76B17CD}"/>
              </a:ext>
            </a:extLst>
          </p:cNvPr>
          <p:cNvSpPr/>
          <p:nvPr/>
        </p:nvSpPr>
        <p:spPr>
          <a:xfrm>
            <a:off x="7860910" y="4370914"/>
            <a:ext cx="1276350" cy="8388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78C2326-8A76-4BBB-B8C7-6C31BA460632}"/>
              </a:ext>
            </a:extLst>
          </p:cNvPr>
          <p:cNvSpPr/>
          <p:nvPr/>
        </p:nvSpPr>
        <p:spPr>
          <a:xfrm>
            <a:off x="4681196" y="1952549"/>
            <a:ext cx="1276350" cy="8388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2D86333-DF98-473D-8192-D20B230F21D6}"/>
              </a:ext>
            </a:extLst>
          </p:cNvPr>
          <p:cNvSpPr/>
          <p:nvPr/>
        </p:nvSpPr>
        <p:spPr>
          <a:xfrm>
            <a:off x="6271054" y="1952549"/>
            <a:ext cx="1276350" cy="8388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4963812-C806-4864-BF06-7D35DC8D8DB6}"/>
              </a:ext>
            </a:extLst>
          </p:cNvPr>
          <p:cNvSpPr/>
          <p:nvPr/>
        </p:nvSpPr>
        <p:spPr>
          <a:xfrm>
            <a:off x="7860911" y="1952549"/>
            <a:ext cx="1276350" cy="8388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7E6777-2A6C-451F-A03E-AAD40BD96928}"/>
              </a:ext>
            </a:extLst>
          </p:cNvPr>
          <p:cNvSpPr/>
          <p:nvPr/>
        </p:nvSpPr>
        <p:spPr>
          <a:xfrm>
            <a:off x="3091338" y="1952549"/>
            <a:ext cx="1276350" cy="8388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8286CCC-1E74-4049-9069-F6A00E58122F}"/>
              </a:ext>
            </a:extLst>
          </p:cNvPr>
          <p:cNvSpPr/>
          <p:nvPr/>
        </p:nvSpPr>
        <p:spPr>
          <a:xfrm>
            <a:off x="6282748" y="1957240"/>
            <a:ext cx="125296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Alt Lt" panose="02000506030000020004" pitchFamily="50" charset="0"/>
              </a:rPr>
              <a:t>Integration to e-Payment</a:t>
            </a:r>
            <a:endParaRPr lang="aa-ET" sz="1600" dirty="0">
              <a:latin typeface="Proxima Nova Alt Lt" panose="02000506030000020004" pitchFamily="50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C8FC1C9-812C-4EE3-9DCC-B6480784FAB6}"/>
              </a:ext>
            </a:extLst>
          </p:cNvPr>
          <p:cNvSpPr/>
          <p:nvPr/>
        </p:nvSpPr>
        <p:spPr>
          <a:xfrm>
            <a:off x="7860911" y="1956468"/>
            <a:ext cx="127635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Alt Lt" panose="02000506030000020004" pitchFamily="50" charset="0"/>
              </a:rPr>
              <a:t>Customer Information System</a:t>
            </a:r>
            <a:endParaRPr lang="aa-ET" sz="1600" dirty="0">
              <a:latin typeface="Proxima Nova Alt Lt" panose="02000506030000020004" pitchFamily="50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9809715-6C9A-44F2-933B-EE2B246FC7AE}"/>
              </a:ext>
            </a:extLst>
          </p:cNvPr>
          <p:cNvSpPr/>
          <p:nvPr/>
        </p:nvSpPr>
        <p:spPr>
          <a:xfrm>
            <a:off x="7940423" y="4621055"/>
            <a:ext cx="1117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Alt Lt" panose="02000506030000020004" pitchFamily="50" charset="0"/>
              </a:rPr>
              <a:t>Security</a:t>
            </a:r>
            <a:endParaRPr lang="aa-ET" sz="1600" dirty="0">
              <a:latin typeface="Proxima Nova Alt Lt" panose="02000506030000020004" pitchFamily="50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16630A9-D2FC-4B18-A4EA-0E034898E11C}"/>
              </a:ext>
            </a:extLst>
          </p:cNvPr>
          <p:cNvSpPr/>
          <p:nvPr/>
        </p:nvSpPr>
        <p:spPr>
          <a:xfrm>
            <a:off x="3124128" y="2079580"/>
            <a:ext cx="1210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Alt Lt" panose="02000506030000020004" pitchFamily="50" charset="0"/>
              </a:rPr>
              <a:t>Loan Module</a:t>
            </a:r>
            <a:endParaRPr lang="aa-ET" sz="1600" dirty="0">
              <a:latin typeface="Proxima Nova Alt Lt" panose="02000506030000020004" pitchFamily="50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CD66405-9053-4E6D-B115-342C69C40DE4}"/>
              </a:ext>
            </a:extLst>
          </p:cNvPr>
          <p:cNvSpPr/>
          <p:nvPr/>
        </p:nvSpPr>
        <p:spPr>
          <a:xfrm>
            <a:off x="4687577" y="2079580"/>
            <a:ext cx="1263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Alt Lt" panose="02000506030000020004" pitchFamily="50" charset="0"/>
              </a:rPr>
              <a:t>Online Inquiry</a:t>
            </a:r>
            <a:endParaRPr lang="aa-ET" sz="1600" dirty="0">
              <a:latin typeface="Proxima Nova Alt Lt" panose="02000506030000020004" pitchFamily="50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63C6C6F-5BAA-427B-9527-7197D35AE2FD}"/>
              </a:ext>
            </a:extLst>
          </p:cNvPr>
          <p:cNvSpPr/>
          <p:nvPr/>
        </p:nvSpPr>
        <p:spPr>
          <a:xfrm>
            <a:off x="3100417" y="4523244"/>
            <a:ext cx="1258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Alt Lt" panose="02000506030000020004" pitchFamily="50" charset="0"/>
              </a:rPr>
              <a:t>System </a:t>
            </a:r>
            <a:r>
              <a:rPr lang="en-US" sz="1400" dirty="0">
                <a:latin typeface="Proxima Nova Alt Lt" panose="02000506030000020004" pitchFamily="50" charset="0"/>
              </a:rPr>
              <a:t>Maintenance</a:t>
            </a:r>
            <a:endParaRPr lang="aa-ET" sz="1600" dirty="0">
              <a:latin typeface="Proxima Nova Alt Lt" panose="02000506030000020004" pitchFamily="50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0D71EA-622B-4DCF-8F10-EAD3B7BF126B}"/>
              </a:ext>
            </a:extLst>
          </p:cNvPr>
          <p:cNvCxnSpPr>
            <a:cxnSpLocks/>
          </p:cNvCxnSpPr>
          <p:nvPr/>
        </p:nvCxnSpPr>
        <p:spPr>
          <a:xfrm>
            <a:off x="3715281" y="2788258"/>
            <a:ext cx="0" cy="610230"/>
          </a:xfrm>
          <a:prstGeom prst="line">
            <a:avLst/>
          </a:prstGeom>
          <a:ln w="38100" cap="rnd">
            <a:solidFill>
              <a:srgbClr val="7BC04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5406580-4AD2-4372-A1FC-8D76927B6EE9}"/>
              </a:ext>
            </a:extLst>
          </p:cNvPr>
          <p:cNvCxnSpPr>
            <a:cxnSpLocks/>
          </p:cNvCxnSpPr>
          <p:nvPr/>
        </p:nvCxnSpPr>
        <p:spPr>
          <a:xfrm>
            <a:off x="3715281" y="3398488"/>
            <a:ext cx="1610470" cy="0"/>
          </a:xfrm>
          <a:prstGeom prst="line">
            <a:avLst/>
          </a:prstGeom>
          <a:ln w="38100" cap="rnd">
            <a:solidFill>
              <a:srgbClr val="7BC04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A81702-895C-495F-B414-F7B00B0D14D0}"/>
              </a:ext>
            </a:extLst>
          </p:cNvPr>
          <p:cNvCxnSpPr>
            <a:cxnSpLocks/>
          </p:cNvCxnSpPr>
          <p:nvPr/>
        </p:nvCxnSpPr>
        <p:spPr>
          <a:xfrm flipV="1">
            <a:off x="6096000" y="4046662"/>
            <a:ext cx="0" cy="321126"/>
          </a:xfrm>
          <a:prstGeom prst="line">
            <a:avLst/>
          </a:prstGeom>
          <a:ln w="38100" cap="rnd">
            <a:solidFill>
              <a:srgbClr val="7BC04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45F5D91-4146-4556-840D-C8F5652C82AA}"/>
              </a:ext>
            </a:extLst>
          </p:cNvPr>
          <p:cNvSpPr/>
          <p:nvPr/>
        </p:nvSpPr>
        <p:spPr>
          <a:xfrm>
            <a:off x="3997509" y="805934"/>
            <a:ext cx="4196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Proxima Nova Alt Rg" panose="02000506030000020004" pitchFamily="50" charset="0"/>
              </a:rPr>
              <a:t>System Development</a:t>
            </a:r>
          </a:p>
        </p:txBody>
      </p:sp>
      <p:sp>
        <p:nvSpPr>
          <p:cNvPr id="45" name="Slide Number Placeholder 1">
            <a:extLst>
              <a:ext uri="{FF2B5EF4-FFF2-40B4-BE49-F238E27FC236}">
                <a16:creationId xmlns:a16="http://schemas.microsoft.com/office/drawing/2014/main" id="{0F742337-FA6A-419B-87F6-84C98FE119B3}"/>
              </a:ext>
            </a:extLst>
          </p:cNvPr>
          <p:cNvSpPr txBox="1">
            <a:spLocks/>
          </p:cNvSpPr>
          <p:nvPr/>
        </p:nvSpPr>
        <p:spPr>
          <a:xfrm>
            <a:off x="11218524" y="6490236"/>
            <a:ext cx="671056" cy="36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b="1" smtClean="0">
                <a:solidFill>
                  <a:srgbClr val="EFA325"/>
                </a:solidFill>
                <a:latin typeface="Proxima Nova Alt Rg" panose="02000506030000020004" pitchFamily="50" charset="0"/>
                <a:cs typeface="Segoe UI" panose="020B0502040204020203" pitchFamily="34" charset="0"/>
              </a:rPr>
              <a:pPr/>
              <a:t>9</a:t>
            </a:fld>
            <a:endParaRPr lang="en-US" b="1" dirty="0">
              <a:solidFill>
                <a:srgbClr val="EFA325"/>
              </a:solidFill>
              <a:latin typeface="Proxima Nova Alt Rg" panose="020005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45C11F8-C450-4D29-85FA-6E7CB85E2398}"/>
              </a:ext>
            </a:extLst>
          </p:cNvPr>
          <p:cNvSpPr/>
          <p:nvPr/>
        </p:nvSpPr>
        <p:spPr>
          <a:xfrm>
            <a:off x="11889580" y="6641305"/>
            <a:ext cx="302419" cy="62941"/>
          </a:xfrm>
          <a:prstGeom prst="rect">
            <a:avLst/>
          </a:prstGeom>
          <a:solidFill>
            <a:srgbClr val="EFA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62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0754C6-C879-4B18-9725-07AF56BA65F5}"/>
              </a:ext>
            </a:extLst>
          </p:cNvPr>
          <p:cNvGrpSpPr/>
          <p:nvPr/>
        </p:nvGrpSpPr>
        <p:grpSpPr>
          <a:xfrm>
            <a:off x="10617796" y="5960679"/>
            <a:ext cx="1574203" cy="897320"/>
            <a:chOff x="8020049" y="4479924"/>
            <a:chExt cx="4171951" cy="2378076"/>
          </a:xfrm>
          <a:solidFill>
            <a:srgbClr val="EFA325"/>
          </a:solidFill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181FB6E1-1077-43F5-A33B-46E338210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49" y="4965699"/>
              <a:ext cx="2546350" cy="1892301"/>
            </a:xfrm>
            <a:custGeom>
              <a:avLst/>
              <a:gdLst>
                <a:gd name="T0" fmla="*/ 729 w 933"/>
                <a:gd name="T1" fmla="*/ 90 h 694"/>
                <a:gd name="T2" fmla="*/ 933 w 933"/>
                <a:gd name="T3" fmla="*/ 82 h 694"/>
                <a:gd name="T4" fmla="*/ 445 w 933"/>
                <a:gd name="T5" fmla="*/ 75 h 694"/>
                <a:gd name="T6" fmla="*/ 0 w 933"/>
                <a:gd name="T7" fmla="*/ 694 h 694"/>
                <a:gd name="T8" fmla="*/ 492 w 933"/>
                <a:gd name="T9" fmla="*/ 694 h 694"/>
                <a:gd name="T10" fmla="*/ 729 w 933"/>
                <a:gd name="T11" fmla="*/ 9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694">
                  <a:moveTo>
                    <a:pt x="729" y="90"/>
                  </a:moveTo>
                  <a:cubicBezTo>
                    <a:pt x="796" y="72"/>
                    <a:pt x="864" y="72"/>
                    <a:pt x="933" y="82"/>
                  </a:cubicBezTo>
                  <a:cubicBezTo>
                    <a:pt x="932" y="82"/>
                    <a:pt x="700" y="0"/>
                    <a:pt x="445" y="75"/>
                  </a:cubicBezTo>
                  <a:cubicBezTo>
                    <a:pt x="50" y="209"/>
                    <a:pt x="4" y="570"/>
                    <a:pt x="0" y="694"/>
                  </a:cubicBezTo>
                  <a:cubicBezTo>
                    <a:pt x="492" y="694"/>
                    <a:pt x="492" y="694"/>
                    <a:pt x="492" y="694"/>
                  </a:cubicBezTo>
                  <a:cubicBezTo>
                    <a:pt x="457" y="501"/>
                    <a:pt x="441" y="168"/>
                    <a:pt x="72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B137BD88-3471-42ED-AD4B-0CC214BB5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7" y="4479924"/>
              <a:ext cx="2957513" cy="1101725"/>
            </a:xfrm>
            <a:custGeom>
              <a:avLst/>
              <a:gdLst>
                <a:gd name="T0" fmla="*/ 284 w 1084"/>
                <a:gd name="T1" fmla="*/ 205 h 404"/>
                <a:gd name="T2" fmla="*/ 0 w 1084"/>
                <a:gd name="T3" fmla="*/ 253 h 404"/>
                <a:gd name="T4" fmla="*/ 488 w 1084"/>
                <a:gd name="T5" fmla="*/ 260 h 404"/>
                <a:gd name="T6" fmla="*/ 1084 w 1084"/>
                <a:gd name="T7" fmla="*/ 404 h 404"/>
                <a:gd name="T8" fmla="*/ 1084 w 1084"/>
                <a:gd name="T9" fmla="*/ 0 h 404"/>
                <a:gd name="T10" fmla="*/ 284 w 1084"/>
                <a:gd name="T11" fmla="*/ 20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404">
                  <a:moveTo>
                    <a:pt x="284" y="205"/>
                  </a:moveTo>
                  <a:cubicBezTo>
                    <a:pt x="173" y="209"/>
                    <a:pt x="80" y="227"/>
                    <a:pt x="0" y="253"/>
                  </a:cubicBezTo>
                  <a:cubicBezTo>
                    <a:pt x="255" y="178"/>
                    <a:pt x="487" y="260"/>
                    <a:pt x="488" y="260"/>
                  </a:cubicBezTo>
                  <a:cubicBezTo>
                    <a:pt x="680" y="287"/>
                    <a:pt x="877" y="393"/>
                    <a:pt x="1084" y="40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21" y="113"/>
                    <a:pt x="693" y="189"/>
                    <a:pt x="284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D0E49B1-112E-4268-8620-E2F0200E8C03}"/>
              </a:ext>
            </a:extLst>
          </p:cNvPr>
          <p:cNvGrpSpPr/>
          <p:nvPr/>
        </p:nvGrpSpPr>
        <p:grpSpPr>
          <a:xfrm>
            <a:off x="-1" y="-154379"/>
            <a:ext cx="1293515" cy="477836"/>
            <a:chOff x="1588" y="2100263"/>
            <a:chExt cx="7950200" cy="2936875"/>
          </a:xfrm>
          <a:solidFill>
            <a:srgbClr val="2593CF"/>
          </a:solidFill>
        </p:grpSpPr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7508A639-30EA-497F-9430-CA1AC4B4D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008313"/>
              <a:ext cx="4279900" cy="2028825"/>
            </a:xfrm>
            <a:custGeom>
              <a:avLst/>
              <a:gdLst>
                <a:gd name="T0" fmla="*/ 1539 w 1570"/>
                <a:gd name="T1" fmla="*/ 0 h 744"/>
                <a:gd name="T2" fmla="*/ 1047 w 1570"/>
                <a:gd name="T3" fmla="*/ 0 h 744"/>
                <a:gd name="T4" fmla="*/ 731 w 1570"/>
                <a:gd name="T5" fmla="*/ 539 h 744"/>
                <a:gd name="T6" fmla="*/ 731 w 1570"/>
                <a:gd name="T7" fmla="*/ 539 h 744"/>
                <a:gd name="T8" fmla="*/ 488 w 1570"/>
                <a:gd name="T9" fmla="*/ 653 h 744"/>
                <a:gd name="T10" fmla="*/ 458 w 1570"/>
                <a:gd name="T11" fmla="*/ 663 h 744"/>
                <a:gd name="T12" fmla="*/ 306 w 1570"/>
                <a:gd name="T13" fmla="*/ 686 h 744"/>
                <a:gd name="T14" fmla="*/ 0 w 1570"/>
                <a:gd name="T15" fmla="*/ 690 h 744"/>
                <a:gd name="T16" fmla="*/ 504 w 1570"/>
                <a:gd name="T17" fmla="*/ 725 h 744"/>
                <a:gd name="T18" fmla="*/ 1539 w 1570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0" h="744">
                  <a:moveTo>
                    <a:pt x="1539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47" y="0"/>
                    <a:pt x="1079" y="315"/>
                    <a:pt x="731" y="539"/>
                  </a:cubicBezTo>
                  <a:cubicBezTo>
                    <a:pt x="731" y="539"/>
                    <a:pt x="731" y="539"/>
                    <a:pt x="731" y="539"/>
                  </a:cubicBezTo>
                  <a:cubicBezTo>
                    <a:pt x="731" y="539"/>
                    <a:pt x="663" y="607"/>
                    <a:pt x="488" y="653"/>
                  </a:cubicBezTo>
                  <a:cubicBezTo>
                    <a:pt x="478" y="656"/>
                    <a:pt x="468" y="660"/>
                    <a:pt x="458" y="663"/>
                  </a:cubicBezTo>
                  <a:cubicBezTo>
                    <a:pt x="408" y="679"/>
                    <a:pt x="357" y="686"/>
                    <a:pt x="306" y="686"/>
                  </a:cubicBezTo>
                  <a:cubicBezTo>
                    <a:pt x="220" y="695"/>
                    <a:pt x="118" y="698"/>
                    <a:pt x="0" y="690"/>
                  </a:cubicBezTo>
                  <a:cubicBezTo>
                    <a:pt x="155" y="727"/>
                    <a:pt x="323" y="744"/>
                    <a:pt x="504" y="725"/>
                  </a:cubicBezTo>
                  <a:cubicBezTo>
                    <a:pt x="1570" y="616"/>
                    <a:pt x="1539" y="0"/>
                    <a:pt x="1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9A400825-D6A1-4E6D-95D6-AD8472A23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00263"/>
              <a:ext cx="4503738" cy="2811463"/>
            </a:xfrm>
            <a:custGeom>
              <a:avLst/>
              <a:gdLst>
                <a:gd name="T0" fmla="*/ 1652 w 1652"/>
                <a:gd name="T1" fmla="*/ 1019 h 1031"/>
                <a:gd name="T2" fmla="*/ 0 w 1652"/>
                <a:gd name="T3" fmla="*/ 188 h 1031"/>
                <a:gd name="T4" fmla="*/ 0 w 1652"/>
                <a:gd name="T5" fmla="*/ 629 h 1031"/>
                <a:gd name="T6" fmla="*/ 1346 w 1652"/>
                <a:gd name="T7" fmla="*/ 1023 h 1031"/>
                <a:gd name="T8" fmla="*/ 1652 w 1652"/>
                <a:gd name="T9" fmla="*/ 1019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1031">
                  <a:moveTo>
                    <a:pt x="1652" y="1019"/>
                  </a:moveTo>
                  <a:cubicBezTo>
                    <a:pt x="1053" y="1015"/>
                    <a:pt x="397" y="0"/>
                    <a:pt x="0" y="188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288" y="401"/>
                    <a:pt x="717" y="874"/>
                    <a:pt x="1346" y="1023"/>
                  </a:cubicBezTo>
                  <a:cubicBezTo>
                    <a:pt x="1464" y="1031"/>
                    <a:pt x="1566" y="1028"/>
                    <a:pt x="1652" y="10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811B53-A37E-4027-A2F9-1AA68694B2CE}"/>
              </a:ext>
            </a:extLst>
          </p:cNvPr>
          <p:cNvSpPr/>
          <p:nvPr/>
        </p:nvSpPr>
        <p:spPr>
          <a:xfrm>
            <a:off x="5153038" y="3112510"/>
            <a:ext cx="1947845" cy="934152"/>
          </a:xfrm>
          <a:prstGeom prst="roundRect">
            <a:avLst>
              <a:gd name="adj" fmla="val 1474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644F9C-E3D8-4CFB-BCB1-D98B7482415E}"/>
              </a:ext>
            </a:extLst>
          </p:cNvPr>
          <p:cNvSpPr/>
          <p:nvPr/>
        </p:nvSpPr>
        <p:spPr>
          <a:xfrm>
            <a:off x="5203043" y="3210254"/>
            <a:ext cx="18478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Proxima Nova Alt Rg" panose="02000506030000020004" pitchFamily="50" charset="0"/>
              </a:rPr>
              <a:t>To  develop, install, commission System XXX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CFFE482-221F-464C-ADFF-2D5085424BB5}"/>
              </a:ext>
            </a:extLst>
          </p:cNvPr>
          <p:cNvSpPr/>
          <p:nvPr/>
        </p:nvSpPr>
        <p:spPr>
          <a:xfrm>
            <a:off x="5486994" y="4630966"/>
            <a:ext cx="1258192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Alt Lt" panose="02000506030000020004" pitchFamily="50" charset="0"/>
              </a:rPr>
              <a:t>Audit Trail</a:t>
            </a:r>
            <a:endParaRPr lang="aa-ET" sz="16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Widescreen</PresentationFormat>
  <Paragraphs>340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ＭＳ Ｐゴシック</vt:lpstr>
      <vt:lpstr>Arial</vt:lpstr>
      <vt:lpstr>Arial Narrow</vt:lpstr>
      <vt:lpstr>Calibri</vt:lpstr>
      <vt:lpstr>Calibri Light</vt:lpstr>
      <vt:lpstr>dt-business-03</vt:lpstr>
      <vt:lpstr>Lato</vt:lpstr>
      <vt:lpstr>Montserrat</vt:lpstr>
      <vt:lpstr>Proxima Nova Alt Lt</vt:lpstr>
      <vt:lpstr>Proxima Nova Alt Rg</vt:lpstr>
      <vt:lpstr>Segoe UI</vt:lpstr>
      <vt:lpstr>Segoe UI Light</vt:lpstr>
      <vt:lpstr>Source Sans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2020-06-02T13:51:23Z</dcterms:created>
  <dcterms:modified xsi:type="dcterms:W3CDTF">2021-03-28T12:10:19Z</dcterms:modified>
</cp:coreProperties>
</file>